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tiff" ContentType="image/tiff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70" r:id="rId2"/>
    <p:sldId id="271" r:id="rId3"/>
    <p:sldId id="273" r:id="rId4"/>
    <p:sldId id="275" r:id="rId5"/>
    <p:sldId id="293" r:id="rId6"/>
    <p:sldId id="294" r:id="rId7"/>
    <p:sldId id="297" r:id="rId8"/>
    <p:sldId id="283" r:id="rId9"/>
    <p:sldId id="281" r:id="rId10"/>
    <p:sldId id="311" r:id="rId11"/>
    <p:sldId id="279" r:id="rId12"/>
    <p:sldId id="331" r:id="rId13"/>
    <p:sldId id="328" r:id="rId14"/>
    <p:sldId id="324" r:id="rId15"/>
    <p:sldId id="278" r:id="rId16"/>
    <p:sldId id="284" r:id="rId17"/>
    <p:sldId id="285" r:id="rId18"/>
    <p:sldId id="286" r:id="rId19"/>
    <p:sldId id="287" r:id="rId20"/>
    <p:sldId id="319" r:id="rId21"/>
    <p:sldId id="321" r:id="rId22"/>
    <p:sldId id="289" r:id="rId23"/>
    <p:sldId id="317" r:id="rId24"/>
    <p:sldId id="322" r:id="rId25"/>
    <p:sldId id="301" r:id="rId26"/>
    <p:sldId id="312" r:id="rId27"/>
    <p:sldId id="313" r:id="rId28"/>
    <p:sldId id="315" r:id="rId29"/>
    <p:sldId id="316" r:id="rId30"/>
    <p:sldId id="323" r:id="rId31"/>
    <p:sldId id="292" r:id="rId32"/>
    <p:sldId id="272" r:id="rId33"/>
    <p:sldId id="307" r:id="rId34"/>
    <p:sldId id="318" r:id="rId35"/>
    <p:sldId id="325" r:id="rId36"/>
    <p:sldId id="327" r:id="rId37"/>
    <p:sldId id="330" r:id="rId38"/>
    <p:sldId id="274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0"/>
    <p:penClr>
      <a:srgbClr val="FF0000"/>
    </p:penClr>
  </p:showPr>
  <p:clrMru>
    <a:srgbClr val="FF0066"/>
    <a:srgbClr val="66FF66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98" autoAdjust="0"/>
    <p:restoredTop sz="94660"/>
  </p:normalViewPr>
  <p:slideViewPr>
    <p:cSldViewPr>
      <p:cViewPr varScale="1">
        <p:scale>
          <a:sx n="100" d="100"/>
          <a:sy n="100" d="100"/>
        </p:scale>
        <p:origin x="-1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lang="en-US"/>
            </a:pPr>
            <a:r>
              <a:rPr lang="ru-RU" dirty="0" smtClean="0"/>
              <a:t>Соотношение </a:t>
            </a:r>
            <a:r>
              <a:rPr lang="ru-RU" dirty="0" smtClean="0"/>
              <a:t>юридического и технологического контроля</a:t>
            </a:r>
            <a:endParaRPr lang="en-US" dirty="0"/>
          </a:p>
        </c:rich>
      </c:tx>
      <c:layout>
        <c:manualLayout>
          <c:xMode val="edge"/>
          <c:yMode val="edge"/>
          <c:x val="0.10704472878390202"/>
          <c:y val="4.6192089767803576E-2"/>
        </c:manualLayout>
      </c:layout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25"/>
          <c:dPt>
            <c:idx val="0"/>
            <c:explosion val="0"/>
          </c:dPt>
          <c:dPt>
            <c:idx val="1"/>
            <c:explosion val="22"/>
          </c:dPt>
          <c:dLbls>
            <c:showPercent val="1"/>
            <c:showLeaderLines val="1"/>
          </c:dLbls>
          <c:cat>
            <c:strRef>
              <c:f>Sheet1!$A$2:$A$3</c:f>
              <c:strCache>
                <c:ptCount val="2"/>
                <c:pt idx="0">
                  <c:v>Юридический контроль</c:v>
                </c:pt>
                <c:pt idx="1">
                  <c:v>Технологический контроль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50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ayout/>
      <c:txPr>
        <a:bodyPr/>
        <a:lstStyle/>
        <a:p>
          <a:pPr>
            <a:defRPr lang="en-US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7.xm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D36DE6-F9A8-413D-8FDA-03A9606915A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0AE57FB-FF2D-4F84-9FFD-CDC2639C9BDC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 algn="ctr" rtl="0">
            <a:spcAft>
              <a:spcPts val="0"/>
            </a:spcAft>
          </a:pPr>
          <a:r>
            <a:rPr lang="ru-RU" sz="2400" b="1" dirty="0" smtClean="0"/>
            <a:t>ОАО «</a:t>
          </a:r>
          <a:r>
            <a:rPr lang="ru-RU" sz="2400" b="1" dirty="0" err="1" smtClean="0"/>
            <a:t>АГАТ-системы</a:t>
          </a:r>
          <a:r>
            <a:rPr lang="ru-RU" sz="2400" b="1" dirty="0" smtClean="0"/>
            <a:t> управления»</a:t>
          </a:r>
          <a:r>
            <a:rPr lang="en-US" sz="2400" b="1" dirty="0" smtClean="0"/>
            <a:t>-</a:t>
          </a:r>
          <a:r>
            <a:rPr lang="ru-RU" sz="2400" b="1" dirty="0" smtClean="0"/>
            <a:t/>
          </a:r>
          <a:br>
            <a:rPr lang="ru-RU" sz="2400" b="1" dirty="0" smtClean="0"/>
          </a:br>
          <a:r>
            <a:rPr lang="ru-RU" sz="2400" b="1" dirty="0" smtClean="0"/>
            <a:t>управляющая компания холдинга </a:t>
          </a:r>
          <a:r>
            <a:rPr lang="en-US" sz="2400" b="1" dirty="0" smtClean="0"/>
            <a:t/>
          </a:r>
          <a:br>
            <a:rPr lang="en-US" sz="2400" b="1" dirty="0" smtClean="0"/>
          </a:br>
          <a:r>
            <a:rPr lang="ru-RU" sz="2400" b="1" dirty="0" smtClean="0"/>
            <a:t>«Геоинформационные системы управления».</a:t>
          </a:r>
        </a:p>
        <a:p>
          <a:pPr algn="ctr" rtl="0">
            <a:spcAft>
              <a:spcPts val="0"/>
            </a:spcAft>
          </a:pPr>
          <a:r>
            <a:rPr lang="ru-RU" sz="2400" b="1" dirty="0" smtClean="0"/>
            <a:t>Ведущий системный аналитик Шмидов Илья Юрьевич </a:t>
          </a:r>
        </a:p>
        <a:p>
          <a:pPr algn="ctr" rtl="0">
            <a:spcAft>
              <a:spcPts val="0"/>
            </a:spcAft>
          </a:pPr>
          <a:r>
            <a:rPr lang="ru-RU" sz="2400" b="1" dirty="0" smtClean="0"/>
            <a:t>тел.</a:t>
          </a:r>
          <a:r>
            <a:rPr lang="en-US" sz="2400" b="1" dirty="0" smtClean="0"/>
            <a:t>/</a:t>
          </a:r>
          <a:r>
            <a:rPr lang="ru-RU" sz="2400" b="1" dirty="0" smtClean="0"/>
            <a:t>факс  (17)- </a:t>
          </a:r>
          <a:r>
            <a:rPr lang="en-US" sz="2400" b="1" dirty="0" smtClean="0"/>
            <a:t>263</a:t>
          </a:r>
          <a:r>
            <a:rPr lang="ru-RU" sz="2400" b="1" dirty="0" smtClean="0"/>
            <a:t>-9</a:t>
          </a:r>
          <a:r>
            <a:rPr lang="en-US" sz="2400" b="1" dirty="0" smtClean="0"/>
            <a:t>6</a:t>
          </a:r>
          <a:r>
            <a:rPr lang="ru-RU" sz="2400" b="1" dirty="0" smtClean="0"/>
            <a:t>-</a:t>
          </a:r>
          <a:r>
            <a:rPr lang="en-US" sz="2400" b="1" dirty="0" smtClean="0"/>
            <a:t>3</a:t>
          </a:r>
          <a:r>
            <a:rPr lang="ru-RU" sz="2400" b="1" dirty="0" smtClean="0"/>
            <a:t>3</a:t>
          </a:r>
          <a:br>
            <a:rPr lang="ru-RU" sz="2400" b="1" dirty="0" smtClean="0"/>
          </a:br>
          <a:r>
            <a:rPr lang="en-US" sz="2400" b="1" dirty="0" smtClean="0"/>
            <a:t>E-mail: </a:t>
          </a:r>
          <a:r>
            <a:rPr lang="en-US" sz="2400" b="1" dirty="0" smtClean="0">
              <a:hlinkClick xmlns:r="http://schemas.openxmlformats.org/officeDocument/2006/relationships" r:id=""/>
            </a:rPr>
            <a:t>S4@AGAT.IPTEL.BY</a:t>
          </a:r>
          <a:endParaRPr lang="ru-RU" sz="2400" dirty="0"/>
        </a:p>
      </dgm:t>
    </dgm:pt>
    <dgm:pt modelId="{9F0B805F-9D1B-4825-9D4F-B22D0082D50A}" type="parTrans" cxnId="{B1048CBA-16E6-4781-B762-665991E35E92}">
      <dgm:prSet/>
      <dgm:spPr/>
      <dgm:t>
        <a:bodyPr/>
        <a:lstStyle/>
        <a:p>
          <a:endParaRPr lang="ru-RU"/>
        </a:p>
      </dgm:t>
    </dgm:pt>
    <dgm:pt modelId="{9F8A4D7A-AB63-41DB-8BAD-4AD2DFC0B734}" type="sibTrans" cxnId="{B1048CBA-16E6-4781-B762-665991E35E92}">
      <dgm:prSet/>
      <dgm:spPr/>
      <dgm:t>
        <a:bodyPr/>
        <a:lstStyle/>
        <a:p>
          <a:endParaRPr lang="ru-RU"/>
        </a:p>
      </dgm:t>
    </dgm:pt>
    <dgm:pt modelId="{21B9C3F7-4AD3-40DC-ADD1-8E37C30F96CE}" type="pres">
      <dgm:prSet presAssocID="{0AD36DE6-F9A8-413D-8FDA-03A9606915A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083B20-2914-4E9F-A8D3-6B9121181E38}" type="pres">
      <dgm:prSet presAssocID="{B0AE57FB-FF2D-4F84-9FFD-CDC2639C9BDC}" presName="parentText" presStyleLbl="node1" presStyleIdx="0" presStyleCnt="1" custScaleY="419441" custLinFactY="-58931" custLinFactNeighborX="-144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048CBA-16E6-4781-B762-665991E35E92}" srcId="{0AD36DE6-F9A8-413D-8FDA-03A9606915A6}" destId="{B0AE57FB-FF2D-4F84-9FFD-CDC2639C9BDC}" srcOrd="0" destOrd="0" parTransId="{9F0B805F-9D1B-4825-9D4F-B22D0082D50A}" sibTransId="{9F8A4D7A-AB63-41DB-8BAD-4AD2DFC0B734}"/>
    <dgm:cxn modelId="{3EF8BA16-7368-4F45-8643-F7897DB7DAB8}" type="presOf" srcId="{B0AE57FB-FF2D-4F84-9FFD-CDC2639C9BDC}" destId="{FC083B20-2914-4E9F-A8D3-6B9121181E38}" srcOrd="0" destOrd="0" presId="urn:microsoft.com/office/officeart/2005/8/layout/vList2"/>
    <dgm:cxn modelId="{7F701B3A-835E-47FD-ADF6-78D5FB46F15A}" type="presOf" srcId="{0AD36DE6-F9A8-413D-8FDA-03A9606915A6}" destId="{21B9C3F7-4AD3-40DC-ADD1-8E37C30F96CE}" srcOrd="0" destOrd="0" presId="urn:microsoft.com/office/officeart/2005/8/layout/vList2"/>
    <dgm:cxn modelId="{316F6E13-CECD-42AC-BCB6-9B935260B85F}" type="presParOf" srcId="{21B9C3F7-4AD3-40DC-ADD1-8E37C30F96CE}" destId="{FC083B20-2914-4E9F-A8D3-6B9121181E3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A36581-3A6D-4EA4-B515-F03813669E5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60A0DB-8F58-41CB-8720-84EF7FB94D44}">
      <dgm:prSet/>
      <dgm:spPr/>
      <dgm:t>
        <a:bodyPr/>
        <a:lstStyle/>
        <a:p>
          <a:pPr algn="just" rtl="0"/>
          <a:r>
            <a:rPr lang="ru-RU" dirty="0" smtClean="0"/>
            <a:t>Настоящая презентация соответствует редакции от  2013.09.18 документа «Рекомендации о порядке формирования организациями-заявителями базы данных организаций, являющихся контрагентами юридических лиц Республики Беларусь по внешнеторговым договорам в отношении специфических товаров (работ, услуг)»</a:t>
          </a:r>
          <a:r>
            <a:rPr lang="en-US" dirty="0" smtClean="0"/>
            <a:t> (</a:t>
          </a:r>
          <a:r>
            <a:rPr lang="ru-RU" dirty="0" smtClean="0"/>
            <a:t>далее -  Рекомендации</a:t>
          </a:r>
          <a:r>
            <a:rPr lang="en-US" dirty="0" smtClean="0"/>
            <a:t>)</a:t>
          </a:r>
          <a:endParaRPr lang="ru-RU" dirty="0"/>
        </a:p>
      </dgm:t>
    </dgm:pt>
    <dgm:pt modelId="{A4A5DCC4-ED56-4D2A-B5AE-EB9515F31481}" type="parTrans" cxnId="{7CF12215-0E03-48AB-9A28-000F2D54CAA9}">
      <dgm:prSet/>
      <dgm:spPr/>
      <dgm:t>
        <a:bodyPr/>
        <a:lstStyle/>
        <a:p>
          <a:endParaRPr lang="ru-RU"/>
        </a:p>
      </dgm:t>
    </dgm:pt>
    <dgm:pt modelId="{266FFB57-CD0A-44AB-A6CD-AAB027C4AE63}" type="sibTrans" cxnId="{7CF12215-0E03-48AB-9A28-000F2D54CAA9}">
      <dgm:prSet/>
      <dgm:spPr/>
      <dgm:t>
        <a:bodyPr/>
        <a:lstStyle/>
        <a:p>
          <a:endParaRPr lang="ru-RU"/>
        </a:p>
      </dgm:t>
    </dgm:pt>
    <dgm:pt modelId="{EDEE339F-4E08-4298-A86A-8556F9C70694}" type="pres">
      <dgm:prSet presAssocID="{2CA36581-3A6D-4EA4-B515-F03813669E5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240FC3-4D16-4A0B-8F74-C066F7C2DDAC}" type="pres">
      <dgm:prSet presAssocID="{7160A0DB-8F58-41CB-8720-84EF7FB94D4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F12215-0E03-48AB-9A28-000F2D54CAA9}" srcId="{2CA36581-3A6D-4EA4-B515-F03813669E53}" destId="{7160A0DB-8F58-41CB-8720-84EF7FB94D44}" srcOrd="0" destOrd="0" parTransId="{A4A5DCC4-ED56-4D2A-B5AE-EB9515F31481}" sibTransId="{266FFB57-CD0A-44AB-A6CD-AAB027C4AE63}"/>
    <dgm:cxn modelId="{EB22C9E7-DC03-454E-89BE-D73904760057}" type="presOf" srcId="{2CA36581-3A6D-4EA4-B515-F03813669E53}" destId="{EDEE339F-4E08-4298-A86A-8556F9C70694}" srcOrd="0" destOrd="0" presId="urn:microsoft.com/office/officeart/2005/8/layout/vList2"/>
    <dgm:cxn modelId="{CAB14E8F-BB74-4504-B316-0B9A81900387}" type="presOf" srcId="{7160A0DB-8F58-41CB-8720-84EF7FB94D44}" destId="{83240FC3-4D16-4A0B-8F74-C066F7C2DDAC}" srcOrd="0" destOrd="0" presId="urn:microsoft.com/office/officeart/2005/8/layout/vList2"/>
    <dgm:cxn modelId="{2337EF56-0E98-4196-B1A5-5CAA0651775C}" type="presParOf" srcId="{EDEE339F-4E08-4298-A86A-8556F9C70694}" destId="{83240FC3-4D16-4A0B-8F74-C066F7C2DDA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5EE0B32-329E-48EB-BF1A-F0942AD0747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CDF0781-6703-40EB-82F1-2B0D613DEE2B}">
      <dgm:prSet custT="1"/>
      <dgm:spPr/>
      <dgm:t>
        <a:bodyPr/>
        <a:lstStyle/>
        <a:p>
          <a:pPr algn="just" rtl="0"/>
          <a:r>
            <a:rPr lang="ru-RU" sz="1800" b="1" dirty="0" smtClean="0"/>
            <a:t>Примечания.</a:t>
          </a:r>
          <a:r>
            <a:rPr lang="ru-RU" sz="1800" dirty="0" smtClean="0"/>
            <a:t> </a:t>
          </a:r>
        </a:p>
        <a:p>
          <a:pPr algn="just" rtl="0"/>
          <a:r>
            <a:rPr lang="ru-RU" sz="1800" b="1" dirty="0" smtClean="0"/>
            <a:t>1. Первой строкой в файл-шаблон БД организаций должны быть внесены данные </a:t>
          </a:r>
          <a:r>
            <a:rPr lang="ru-RU" sz="1800" b="1" u="sng" dirty="0" smtClean="0"/>
            <a:t>собственной организации</a:t>
          </a:r>
          <a:r>
            <a:rPr lang="ru-RU" sz="1800" b="1" u="none" dirty="0" smtClean="0"/>
            <a:t> (</a:t>
          </a:r>
          <a:r>
            <a:rPr lang="ru-RU" sz="1800" b="1" dirty="0" smtClean="0"/>
            <a:t>для облегчения последующей идентификации этих файлов  в Госкомвоенпроме). </a:t>
          </a:r>
        </a:p>
        <a:p>
          <a:pPr algn="just" rtl="0"/>
          <a:r>
            <a:rPr lang="ru-RU" sz="1800" b="1" dirty="0" smtClean="0"/>
            <a:t>2. Органам </a:t>
          </a:r>
          <a:r>
            <a:rPr lang="ru-RU" sz="1800" b="1" dirty="0" err="1" smtClean="0"/>
            <a:t>госуправления</a:t>
          </a:r>
          <a:r>
            <a:rPr lang="ru-RU" sz="1800" b="1" dirty="0" smtClean="0"/>
            <a:t> (перечисленным в классификаторах органов </a:t>
          </a:r>
          <a:r>
            <a:rPr lang="ru-RU" sz="1800" b="1" dirty="0" err="1" smtClean="0"/>
            <a:t>госуправления</a:t>
          </a:r>
          <a:r>
            <a:rPr lang="ru-RU" sz="1800" b="1" dirty="0" smtClean="0"/>
            <a:t> РБ и РФ) собственные данные в файл-шаблон БД организаций вносить запрещается.</a:t>
          </a:r>
          <a:endParaRPr lang="ru-RU" sz="1800" b="1" dirty="0"/>
        </a:p>
      </dgm:t>
    </dgm:pt>
    <dgm:pt modelId="{D3BA26DC-BF66-4D82-A6FE-A8F2BEFDDB5A}" type="parTrans" cxnId="{C111EA84-9ACA-445E-AA47-3A567CABE98C}">
      <dgm:prSet/>
      <dgm:spPr/>
      <dgm:t>
        <a:bodyPr/>
        <a:lstStyle/>
        <a:p>
          <a:endParaRPr lang="ru-RU"/>
        </a:p>
      </dgm:t>
    </dgm:pt>
    <dgm:pt modelId="{BF89C46F-37FD-40CB-BD52-1E1038553FB0}" type="sibTrans" cxnId="{C111EA84-9ACA-445E-AA47-3A567CABE98C}">
      <dgm:prSet/>
      <dgm:spPr/>
      <dgm:t>
        <a:bodyPr/>
        <a:lstStyle/>
        <a:p>
          <a:endParaRPr lang="ru-RU"/>
        </a:p>
      </dgm:t>
    </dgm:pt>
    <dgm:pt modelId="{1CE25BE4-4BDF-4FCF-AA83-E97407373565}" type="pres">
      <dgm:prSet presAssocID="{85EE0B32-329E-48EB-BF1A-F0942AD0747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50AA0D-874E-4BF7-84FE-A783C7C8B570}" type="pres">
      <dgm:prSet presAssocID="{7CDF0781-6703-40EB-82F1-2B0D613DEE2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11EA84-9ACA-445E-AA47-3A567CABE98C}" srcId="{85EE0B32-329E-48EB-BF1A-F0942AD0747F}" destId="{7CDF0781-6703-40EB-82F1-2B0D613DEE2B}" srcOrd="0" destOrd="0" parTransId="{D3BA26DC-BF66-4D82-A6FE-A8F2BEFDDB5A}" sibTransId="{BF89C46F-37FD-40CB-BD52-1E1038553FB0}"/>
    <dgm:cxn modelId="{6D3ED5E4-3A38-4E42-96E0-C2D4DBCCA2C8}" type="presOf" srcId="{85EE0B32-329E-48EB-BF1A-F0942AD0747F}" destId="{1CE25BE4-4BDF-4FCF-AA83-E97407373565}" srcOrd="0" destOrd="0" presId="urn:microsoft.com/office/officeart/2005/8/layout/vList2"/>
    <dgm:cxn modelId="{87CB76CC-9493-430D-8C43-630F2C1CDBE4}" type="presOf" srcId="{7CDF0781-6703-40EB-82F1-2B0D613DEE2B}" destId="{7150AA0D-874E-4BF7-84FE-A783C7C8B570}" srcOrd="0" destOrd="0" presId="urn:microsoft.com/office/officeart/2005/8/layout/vList2"/>
    <dgm:cxn modelId="{C07BD3A7-D412-43D2-8DE2-CC2D3FA9EA0F}" type="presParOf" srcId="{1CE25BE4-4BDF-4FCF-AA83-E97407373565}" destId="{7150AA0D-874E-4BF7-84FE-A783C7C8B57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7420CC1-9950-474C-A0CA-B9024CFF184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9CEEDB28-C76A-4E00-8B70-60490A1A1336}">
      <dgm:prSet custT="1"/>
      <dgm:spPr/>
      <dgm:t>
        <a:bodyPr/>
        <a:lstStyle/>
        <a:p>
          <a:pPr rtl="0"/>
          <a:r>
            <a:rPr lang="ru-RU" sz="1800" b="1" i="0" baseline="0" dirty="0" smtClean="0"/>
            <a:t>Информацию для заполнения полей данных об организации брать из договора (контракта) или иного документа, на основании которого запрашивается лицензия. Недостающие данные запросить у организации Покупателя/Продавца (поставщика продукции) либо на </a:t>
          </a:r>
          <a:r>
            <a:rPr lang="ru-RU" sz="1800" b="1" i="0" baseline="0" dirty="0" smtClean="0">
              <a:hlinkClick xmlns:r="http://schemas.openxmlformats.org/officeDocument/2006/relationships" r:id="rId1" action="ppaction://hlinksldjump"/>
            </a:rPr>
            <a:t>официальных сайтах</a:t>
          </a:r>
          <a:r>
            <a:rPr lang="ru-RU" sz="1800" b="1" i="0" baseline="0" dirty="0" smtClean="0"/>
            <a:t>:</a:t>
          </a:r>
          <a:endParaRPr lang="ru-RU" sz="1800" b="1" i="0" baseline="0" dirty="0"/>
        </a:p>
      </dgm:t>
    </dgm:pt>
    <dgm:pt modelId="{23DDE1F7-20DA-4654-BF8F-0339127C5FB2}" type="parTrans" cxnId="{951AEA6A-B904-401E-A581-7A1F2F565934}">
      <dgm:prSet/>
      <dgm:spPr/>
      <dgm:t>
        <a:bodyPr/>
        <a:lstStyle/>
        <a:p>
          <a:endParaRPr lang="ru-RU" sz="1800"/>
        </a:p>
      </dgm:t>
    </dgm:pt>
    <dgm:pt modelId="{7D273ED5-4BC9-46AA-A7A3-B8EB34964E6F}" type="sibTrans" cxnId="{951AEA6A-B904-401E-A581-7A1F2F565934}">
      <dgm:prSet/>
      <dgm:spPr/>
      <dgm:t>
        <a:bodyPr/>
        <a:lstStyle/>
        <a:p>
          <a:endParaRPr lang="ru-RU" sz="1800"/>
        </a:p>
      </dgm:t>
    </dgm:pt>
    <dgm:pt modelId="{69395B41-ECA2-46CB-B62F-8743262B8E68}">
      <dgm:prSet custT="1"/>
      <dgm:spPr/>
      <dgm:t>
        <a:bodyPr/>
        <a:lstStyle/>
        <a:p>
          <a:pPr rtl="0"/>
          <a:r>
            <a:rPr lang="ru-RU" sz="1800" b="1" i="0" baseline="0" dirty="0" smtClean="0"/>
            <a:t>для российских организаций - на сайте Федеральной налоговой службы Российской Федерации http://egrul.nalog.ru/#;</a:t>
          </a:r>
          <a:endParaRPr lang="ru-RU" sz="1800" b="1" i="0" baseline="0" dirty="0"/>
        </a:p>
      </dgm:t>
    </dgm:pt>
    <dgm:pt modelId="{B62674E6-5D1D-43C0-9BE1-97904CCA9708}" type="parTrans" cxnId="{64892079-12B4-41F2-84FD-2E3BA096147F}">
      <dgm:prSet/>
      <dgm:spPr/>
      <dgm:t>
        <a:bodyPr/>
        <a:lstStyle/>
        <a:p>
          <a:endParaRPr lang="ru-RU" sz="1800"/>
        </a:p>
      </dgm:t>
    </dgm:pt>
    <dgm:pt modelId="{B62795C8-4999-491C-BEF7-3A05D1747BF4}" type="sibTrans" cxnId="{64892079-12B4-41F2-84FD-2E3BA096147F}">
      <dgm:prSet/>
      <dgm:spPr/>
      <dgm:t>
        <a:bodyPr/>
        <a:lstStyle/>
        <a:p>
          <a:endParaRPr lang="ru-RU" sz="1800"/>
        </a:p>
      </dgm:t>
    </dgm:pt>
    <dgm:pt modelId="{4811AA7B-F771-4F63-B7B8-8A446CE37D78}">
      <dgm:prSet custT="1"/>
      <dgm:spPr/>
      <dgm:t>
        <a:bodyPr/>
        <a:lstStyle/>
        <a:p>
          <a:pPr rtl="0"/>
          <a:r>
            <a:rPr lang="ru-RU" sz="1800" b="1" i="0" baseline="0" dirty="0" smtClean="0"/>
            <a:t>для казахстанских организаций – на сайте Налогового комитета Министерства финансов Республики Казахстан http://www.salyk.gov.kz/ru/Pages/findtaxpayers.aspx;</a:t>
          </a:r>
          <a:endParaRPr lang="ru-RU" sz="1800" b="1" i="0" baseline="0" dirty="0"/>
        </a:p>
      </dgm:t>
    </dgm:pt>
    <dgm:pt modelId="{8E7318B6-B8A1-4389-8DF0-956DE947AE98}" type="parTrans" cxnId="{239DEF43-9BDB-4760-98CA-7967A1AF06E7}">
      <dgm:prSet/>
      <dgm:spPr/>
      <dgm:t>
        <a:bodyPr/>
        <a:lstStyle/>
        <a:p>
          <a:endParaRPr lang="ru-RU" sz="1800"/>
        </a:p>
      </dgm:t>
    </dgm:pt>
    <dgm:pt modelId="{7F12AA44-B467-4FE2-9DCC-F43789482702}" type="sibTrans" cxnId="{239DEF43-9BDB-4760-98CA-7967A1AF06E7}">
      <dgm:prSet/>
      <dgm:spPr/>
      <dgm:t>
        <a:bodyPr/>
        <a:lstStyle/>
        <a:p>
          <a:endParaRPr lang="ru-RU" sz="1800"/>
        </a:p>
      </dgm:t>
    </dgm:pt>
    <dgm:pt modelId="{4F9D7821-B153-43C7-8D48-6D9DA16934B8}">
      <dgm:prSet custT="1"/>
      <dgm:spPr/>
      <dgm:t>
        <a:bodyPr/>
        <a:lstStyle/>
        <a:p>
          <a:pPr rtl="0"/>
          <a:r>
            <a:rPr lang="ru-RU" sz="1800" b="1" i="0" baseline="0" dirty="0" smtClean="0"/>
            <a:t>для белорусских организаций (только наименования) – на сайте "База данных наименований юридических лиц, содержащихся в Едином государственном регистре юридических лиц и индивидуальных предпринимателей Министерства юстиции Республики Беларусь" http://egr.minjust.by/.</a:t>
          </a:r>
          <a:endParaRPr lang="ru-RU" sz="1800" b="1" i="0" baseline="0" dirty="0"/>
        </a:p>
      </dgm:t>
    </dgm:pt>
    <dgm:pt modelId="{B83C9351-98BF-4E3E-B0EE-BE718CD32DFD}" type="parTrans" cxnId="{6D044A77-7AC9-4A93-81A7-E62BAE4A6F8D}">
      <dgm:prSet/>
      <dgm:spPr/>
      <dgm:t>
        <a:bodyPr/>
        <a:lstStyle/>
        <a:p>
          <a:endParaRPr lang="ru-RU" sz="1800"/>
        </a:p>
      </dgm:t>
    </dgm:pt>
    <dgm:pt modelId="{5300A801-E407-4A78-B812-F00C7753163B}" type="sibTrans" cxnId="{6D044A77-7AC9-4A93-81A7-E62BAE4A6F8D}">
      <dgm:prSet/>
      <dgm:spPr/>
      <dgm:t>
        <a:bodyPr/>
        <a:lstStyle/>
        <a:p>
          <a:endParaRPr lang="ru-RU" sz="1800"/>
        </a:p>
      </dgm:t>
    </dgm:pt>
    <dgm:pt modelId="{950E9A80-41B2-4B08-A810-1A892903F96D}" type="pres">
      <dgm:prSet presAssocID="{67420CC1-9950-474C-A0CA-B9024CFF18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2BF5BE-E49C-4AD6-9292-DABD962C8458}" type="pres">
      <dgm:prSet presAssocID="{9CEEDB28-C76A-4E00-8B70-60490A1A133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571DB1-D580-4227-9AFC-1DB2EE9BAA56}" type="pres">
      <dgm:prSet presAssocID="{7D273ED5-4BC9-46AA-A7A3-B8EB34964E6F}" presName="spacer" presStyleCnt="0"/>
      <dgm:spPr/>
    </dgm:pt>
    <dgm:pt modelId="{D1312C8F-AD08-4D48-8CB7-72AD54F3F0D8}" type="pres">
      <dgm:prSet presAssocID="{69395B41-ECA2-46CB-B62F-8743262B8E68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90B074-3CA2-4B80-9ECC-B455E1FAA910}" type="pres">
      <dgm:prSet presAssocID="{B62795C8-4999-491C-BEF7-3A05D1747BF4}" presName="spacer" presStyleCnt="0"/>
      <dgm:spPr/>
    </dgm:pt>
    <dgm:pt modelId="{ACEBD4E2-D558-4F80-842F-032A94EE6048}" type="pres">
      <dgm:prSet presAssocID="{4811AA7B-F771-4F63-B7B8-8A446CE37D78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817AF9-F415-401D-8CB7-F54294019E78}" type="pres">
      <dgm:prSet presAssocID="{7F12AA44-B467-4FE2-9DCC-F43789482702}" presName="spacer" presStyleCnt="0"/>
      <dgm:spPr/>
    </dgm:pt>
    <dgm:pt modelId="{B4E9B914-0143-4576-B8BE-912100E3DE21}" type="pres">
      <dgm:prSet presAssocID="{4F9D7821-B153-43C7-8D48-6D9DA16934B8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0B21BC-D47C-4AC2-B53B-365B36C2A018}" type="presOf" srcId="{4811AA7B-F771-4F63-B7B8-8A446CE37D78}" destId="{ACEBD4E2-D558-4F80-842F-032A94EE6048}" srcOrd="0" destOrd="0" presId="urn:microsoft.com/office/officeart/2005/8/layout/vList2"/>
    <dgm:cxn modelId="{951AEA6A-B904-401E-A581-7A1F2F565934}" srcId="{67420CC1-9950-474C-A0CA-B9024CFF1849}" destId="{9CEEDB28-C76A-4E00-8B70-60490A1A1336}" srcOrd="0" destOrd="0" parTransId="{23DDE1F7-20DA-4654-BF8F-0339127C5FB2}" sibTransId="{7D273ED5-4BC9-46AA-A7A3-B8EB34964E6F}"/>
    <dgm:cxn modelId="{17F58546-8498-4A62-B331-5BBBADE2E267}" type="presOf" srcId="{9CEEDB28-C76A-4E00-8B70-60490A1A1336}" destId="{F02BF5BE-E49C-4AD6-9292-DABD962C8458}" srcOrd="0" destOrd="0" presId="urn:microsoft.com/office/officeart/2005/8/layout/vList2"/>
    <dgm:cxn modelId="{6D044A77-7AC9-4A93-81A7-E62BAE4A6F8D}" srcId="{67420CC1-9950-474C-A0CA-B9024CFF1849}" destId="{4F9D7821-B153-43C7-8D48-6D9DA16934B8}" srcOrd="3" destOrd="0" parTransId="{B83C9351-98BF-4E3E-B0EE-BE718CD32DFD}" sibTransId="{5300A801-E407-4A78-B812-F00C7753163B}"/>
    <dgm:cxn modelId="{64892079-12B4-41F2-84FD-2E3BA096147F}" srcId="{67420CC1-9950-474C-A0CA-B9024CFF1849}" destId="{69395B41-ECA2-46CB-B62F-8743262B8E68}" srcOrd="1" destOrd="0" parTransId="{B62674E6-5D1D-43C0-9BE1-97904CCA9708}" sibTransId="{B62795C8-4999-491C-BEF7-3A05D1747BF4}"/>
    <dgm:cxn modelId="{FA8D127E-9287-4813-97BA-163108373A4D}" type="presOf" srcId="{67420CC1-9950-474C-A0CA-B9024CFF1849}" destId="{950E9A80-41B2-4B08-A810-1A892903F96D}" srcOrd="0" destOrd="0" presId="urn:microsoft.com/office/officeart/2005/8/layout/vList2"/>
    <dgm:cxn modelId="{239DEF43-9BDB-4760-98CA-7967A1AF06E7}" srcId="{67420CC1-9950-474C-A0CA-B9024CFF1849}" destId="{4811AA7B-F771-4F63-B7B8-8A446CE37D78}" srcOrd="2" destOrd="0" parTransId="{8E7318B6-B8A1-4389-8DF0-956DE947AE98}" sibTransId="{7F12AA44-B467-4FE2-9DCC-F43789482702}"/>
    <dgm:cxn modelId="{D5A85E3C-8A8E-4175-8937-5917259EAAB5}" type="presOf" srcId="{69395B41-ECA2-46CB-B62F-8743262B8E68}" destId="{D1312C8F-AD08-4D48-8CB7-72AD54F3F0D8}" srcOrd="0" destOrd="0" presId="urn:microsoft.com/office/officeart/2005/8/layout/vList2"/>
    <dgm:cxn modelId="{803787DA-B2E9-40E6-9E3E-61A488CB5462}" type="presOf" srcId="{4F9D7821-B153-43C7-8D48-6D9DA16934B8}" destId="{B4E9B914-0143-4576-B8BE-912100E3DE21}" srcOrd="0" destOrd="0" presId="urn:microsoft.com/office/officeart/2005/8/layout/vList2"/>
    <dgm:cxn modelId="{9D4AA16E-154C-4192-92C8-36273E4DDC7D}" type="presParOf" srcId="{950E9A80-41B2-4B08-A810-1A892903F96D}" destId="{F02BF5BE-E49C-4AD6-9292-DABD962C8458}" srcOrd="0" destOrd="0" presId="urn:microsoft.com/office/officeart/2005/8/layout/vList2"/>
    <dgm:cxn modelId="{B20FA2E1-DE5F-478B-B66C-80304F98AEDF}" type="presParOf" srcId="{950E9A80-41B2-4B08-A810-1A892903F96D}" destId="{40571DB1-D580-4227-9AFC-1DB2EE9BAA56}" srcOrd="1" destOrd="0" presId="urn:microsoft.com/office/officeart/2005/8/layout/vList2"/>
    <dgm:cxn modelId="{C4C2FF13-2682-4D73-875D-5D7D359838EB}" type="presParOf" srcId="{950E9A80-41B2-4B08-A810-1A892903F96D}" destId="{D1312C8F-AD08-4D48-8CB7-72AD54F3F0D8}" srcOrd="2" destOrd="0" presId="urn:microsoft.com/office/officeart/2005/8/layout/vList2"/>
    <dgm:cxn modelId="{0461F288-329E-4E44-A1BB-36D5B9A0E143}" type="presParOf" srcId="{950E9A80-41B2-4B08-A810-1A892903F96D}" destId="{2090B074-3CA2-4B80-9ECC-B455E1FAA910}" srcOrd="3" destOrd="0" presId="urn:microsoft.com/office/officeart/2005/8/layout/vList2"/>
    <dgm:cxn modelId="{5BB48297-B6ED-467D-A3A4-C0DA6FF9F7C6}" type="presParOf" srcId="{950E9A80-41B2-4B08-A810-1A892903F96D}" destId="{ACEBD4E2-D558-4F80-842F-032A94EE6048}" srcOrd="4" destOrd="0" presId="urn:microsoft.com/office/officeart/2005/8/layout/vList2"/>
    <dgm:cxn modelId="{E6269DC8-A03B-4E21-955F-183728ECED25}" type="presParOf" srcId="{950E9A80-41B2-4B08-A810-1A892903F96D}" destId="{E4817AF9-F415-401D-8CB7-F54294019E78}" srcOrd="5" destOrd="0" presId="urn:microsoft.com/office/officeart/2005/8/layout/vList2"/>
    <dgm:cxn modelId="{228B3935-DE64-45E8-894C-7F86F2F68858}" type="presParOf" srcId="{950E9A80-41B2-4B08-A810-1A892903F96D}" destId="{B4E9B914-0143-4576-B8BE-912100E3DE2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7420CC1-9950-474C-A0CA-B9024CFF184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CEEDB28-C76A-4E00-8B70-60490A1A1336}">
      <dgm:prSet custT="1"/>
      <dgm:spPr/>
      <dgm:t>
        <a:bodyPr/>
        <a:lstStyle/>
        <a:p>
          <a:pPr algn="just" rtl="0"/>
          <a:r>
            <a:rPr lang="ru-RU" sz="1800" b="1" i="0" baseline="0" dirty="0" smtClean="0"/>
            <a:t>Информацию для заполнения полей данных об организации брать из договора (контракта) или иного документа, на основании которого запрашивается </a:t>
          </a:r>
          <a:r>
            <a:rPr lang="ru-RU" sz="1800" b="1" i="0" baseline="0" dirty="0" smtClean="0"/>
            <a:t>разрешительный документ (лицензия, выписка из перечня). </a:t>
          </a:r>
          <a:r>
            <a:rPr lang="ru-RU" sz="1800" b="1" i="0" baseline="0" dirty="0" smtClean="0"/>
            <a:t>Недостающие данные запросить у организации Покупателя/Продавца (поставщика продукции) либо на </a:t>
          </a:r>
          <a:r>
            <a:rPr lang="ru-RU" sz="1800" b="1" i="0" baseline="0" dirty="0" smtClean="0">
              <a:hlinkClick xmlns:r="http://schemas.openxmlformats.org/officeDocument/2006/relationships" r:id="rId1" action="ppaction://hlinksldjump"/>
            </a:rPr>
            <a:t>официальных сайтах</a:t>
          </a:r>
          <a:r>
            <a:rPr lang="ru-RU" sz="1800" b="1" i="0" baseline="0" dirty="0" smtClean="0"/>
            <a:t>:</a:t>
          </a:r>
          <a:endParaRPr lang="ru-RU" sz="1800" b="1" i="0" baseline="0" dirty="0"/>
        </a:p>
      </dgm:t>
    </dgm:pt>
    <dgm:pt modelId="{23DDE1F7-20DA-4654-BF8F-0339127C5FB2}" type="parTrans" cxnId="{951AEA6A-B904-401E-A581-7A1F2F565934}">
      <dgm:prSet/>
      <dgm:spPr/>
      <dgm:t>
        <a:bodyPr/>
        <a:lstStyle/>
        <a:p>
          <a:pPr algn="just"/>
          <a:endParaRPr lang="ru-RU" sz="1800"/>
        </a:p>
      </dgm:t>
    </dgm:pt>
    <dgm:pt modelId="{7D273ED5-4BC9-46AA-A7A3-B8EB34964E6F}" type="sibTrans" cxnId="{951AEA6A-B904-401E-A581-7A1F2F565934}">
      <dgm:prSet/>
      <dgm:spPr/>
      <dgm:t>
        <a:bodyPr/>
        <a:lstStyle/>
        <a:p>
          <a:pPr algn="just"/>
          <a:endParaRPr lang="ru-RU" sz="1800"/>
        </a:p>
      </dgm:t>
    </dgm:pt>
    <dgm:pt modelId="{69395B41-ECA2-46CB-B62F-8743262B8E68}">
      <dgm:prSet custT="1"/>
      <dgm:spPr/>
      <dgm:t>
        <a:bodyPr/>
        <a:lstStyle/>
        <a:p>
          <a:pPr algn="just" rtl="0"/>
          <a:r>
            <a:rPr lang="ru-RU" sz="1800" b="1" i="0" baseline="0" dirty="0" smtClean="0"/>
            <a:t>для российских организаций - на сайте Федеральной налоговой службы Российской Федерации http://egrul.nalog.ru/#;</a:t>
          </a:r>
          <a:endParaRPr lang="ru-RU" sz="1800" b="1" i="0" baseline="0" dirty="0"/>
        </a:p>
      </dgm:t>
    </dgm:pt>
    <dgm:pt modelId="{B62674E6-5D1D-43C0-9BE1-97904CCA9708}" type="parTrans" cxnId="{64892079-12B4-41F2-84FD-2E3BA096147F}">
      <dgm:prSet/>
      <dgm:spPr/>
      <dgm:t>
        <a:bodyPr/>
        <a:lstStyle/>
        <a:p>
          <a:pPr algn="just"/>
          <a:endParaRPr lang="ru-RU" sz="1800"/>
        </a:p>
      </dgm:t>
    </dgm:pt>
    <dgm:pt modelId="{B62795C8-4999-491C-BEF7-3A05D1747BF4}" type="sibTrans" cxnId="{64892079-12B4-41F2-84FD-2E3BA096147F}">
      <dgm:prSet/>
      <dgm:spPr/>
      <dgm:t>
        <a:bodyPr/>
        <a:lstStyle/>
        <a:p>
          <a:pPr algn="just"/>
          <a:endParaRPr lang="ru-RU" sz="1800"/>
        </a:p>
      </dgm:t>
    </dgm:pt>
    <dgm:pt modelId="{4811AA7B-F771-4F63-B7B8-8A446CE37D78}">
      <dgm:prSet custT="1"/>
      <dgm:spPr/>
      <dgm:t>
        <a:bodyPr/>
        <a:lstStyle/>
        <a:p>
          <a:pPr algn="l" rtl="0"/>
          <a:r>
            <a:rPr lang="ru-RU" sz="1800" b="1" i="0" baseline="0" dirty="0" smtClean="0"/>
            <a:t>для казахстанских организаций – на сайте Налогового комитета Министерства финансов Республики </a:t>
          </a:r>
          <a:r>
            <a:rPr lang="ru-RU" sz="1800" b="1" i="0" baseline="0" dirty="0" smtClean="0"/>
            <a:t>Казахстан</a:t>
          </a:r>
          <a:br>
            <a:rPr lang="ru-RU" sz="1800" b="1" i="0" baseline="0" dirty="0" smtClean="0"/>
          </a:br>
          <a:r>
            <a:rPr lang="ru-RU" sz="1800" b="1" i="0" baseline="0" dirty="0" smtClean="0"/>
            <a:t> </a:t>
          </a:r>
          <a:r>
            <a:rPr lang="ru-RU" sz="1800" b="1" i="0" baseline="0" dirty="0" smtClean="0"/>
            <a:t>http://www.salyk.gov.kz/ru/Pages/findtaxpayers.aspx;</a:t>
          </a:r>
          <a:endParaRPr lang="ru-RU" sz="1800" b="1" i="0" baseline="0" dirty="0"/>
        </a:p>
      </dgm:t>
    </dgm:pt>
    <dgm:pt modelId="{8E7318B6-B8A1-4389-8DF0-956DE947AE98}" type="parTrans" cxnId="{239DEF43-9BDB-4760-98CA-7967A1AF06E7}">
      <dgm:prSet/>
      <dgm:spPr/>
      <dgm:t>
        <a:bodyPr/>
        <a:lstStyle/>
        <a:p>
          <a:pPr algn="just"/>
          <a:endParaRPr lang="ru-RU" sz="1800"/>
        </a:p>
      </dgm:t>
    </dgm:pt>
    <dgm:pt modelId="{7F12AA44-B467-4FE2-9DCC-F43789482702}" type="sibTrans" cxnId="{239DEF43-9BDB-4760-98CA-7967A1AF06E7}">
      <dgm:prSet/>
      <dgm:spPr/>
      <dgm:t>
        <a:bodyPr/>
        <a:lstStyle/>
        <a:p>
          <a:pPr algn="just"/>
          <a:endParaRPr lang="ru-RU" sz="1800"/>
        </a:p>
      </dgm:t>
    </dgm:pt>
    <dgm:pt modelId="{4F9D7821-B153-43C7-8D48-6D9DA16934B8}">
      <dgm:prSet custT="1"/>
      <dgm:spPr/>
      <dgm:t>
        <a:bodyPr/>
        <a:lstStyle/>
        <a:p>
          <a:pPr algn="just" rtl="0"/>
          <a:r>
            <a:rPr lang="ru-RU" sz="1800" b="1" i="0" baseline="0" dirty="0" smtClean="0"/>
            <a:t>для белорусских организаций (только наименования) – на сайте "База данных наименований юридических лиц, содержащихся в Едином государственном регистре юридических лиц и индивидуальных предпринимателей Министерства юстиции Республики Беларусь" http://egr.minjust.by/.</a:t>
          </a:r>
          <a:endParaRPr lang="ru-RU" sz="1800" b="1" i="0" baseline="0" dirty="0"/>
        </a:p>
      </dgm:t>
    </dgm:pt>
    <dgm:pt modelId="{B83C9351-98BF-4E3E-B0EE-BE718CD32DFD}" type="parTrans" cxnId="{6D044A77-7AC9-4A93-81A7-E62BAE4A6F8D}">
      <dgm:prSet/>
      <dgm:spPr/>
      <dgm:t>
        <a:bodyPr/>
        <a:lstStyle/>
        <a:p>
          <a:pPr algn="just"/>
          <a:endParaRPr lang="ru-RU" sz="1800"/>
        </a:p>
      </dgm:t>
    </dgm:pt>
    <dgm:pt modelId="{5300A801-E407-4A78-B812-F00C7753163B}" type="sibTrans" cxnId="{6D044A77-7AC9-4A93-81A7-E62BAE4A6F8D}">
      <dgm:prSet/>
      <dgm:spPr/>
      <dgm:t>
        <a:bodyPr/>
        <a:lstStyle/>
        <a:p>
          <a:pPr algn="just"/>
          <a:endParaRPr lang="ru-RU" sz="1800"/>
        </a:p>
      </dgm:t>
    </dgm:pt>
    <dgm:pt modelId="{3CCB9F44-136C-4182-B781-24142FEA5321}">
      <dgm:prSet custT="1"/>
      <dgm:spPr/>
      <dgm:t>
        <a:bodyPr/>
        <a:lstStyle/>
        <a:p>
          <a:pPr algn="just" rtl="0"/>
          <a:r>
            <a:rPr lang="ru-RU" sz="1800" b="1" i="0" u="sng" baseline="0" dirty="0" smtClean="0">
              <a:solidFill>
                <a:srgbClr val="FFFF00"/>
              </a:solidFill>
            </a:rPr>
            <a:t>Внимание! При подготовке очередного заявления (заявки) необходимо актуализировать данные обо всех организациях, упоминаемых в заявлении (заявке), на дату его подготовки.</a:t>
          </a:r>
          <a:endParaRPr lang="ru-RU" sz="1800" b="1" i="0" u="sng" baseline="0" dirty="0">
            <a:solidFill>
              <a:srgbClr val="FFFF00"/>
            </a:solidFill>
          </a:endParaRPr>
        </a:p>
      </dgm:t>
    </dgm:pt>
    <dgm:pt modelId="{BBB71E42-BE00-497A-BCB2-D5B3FA4AFE16}" type="parTrans" cxnId="{312D4B01-23D8-4D1A-A52E-898E2F38AF36}">
      <dgm:prSet/>
      <dgm:spPr/>
      <dgm:t>
        <a:bodyPr/>
        <a:lstStyle/>
        <a:p>
          <a:pPr algn="just"/>
          <a:endParaRPr lang="ru-RU"/>
        </a:p>
      </dgm:t>
    </dgm:pt>
    <dgm:pt modelId="{0B9351BD-6290-419C-A561-E74ADA3B01B6}" type="sibTrans" cxnId="{312D4B01-23D8-4D1A-A52E-898E2F38AF36}">
      <dgm:prSet/>
      <dgm:spPr/>
      <dgm:t>
        <a:bodyPr/>
        <a:lstStyle/>
        <a:p>
          <a:pPr algn="just"/>
          <a:endParaRPr lang="ru-RU"/>
        </a:p>
      </dgm:t>
    </dgm:pt>
    <dgm:pt modelId="{950E9A80-41B2-4B08-A810-1A892903F96D}" type="pres">
      <dgm:prSet presAssocID="{67420CC1-9950-474C-A0CA-B9024CFF18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2BF5BE-E49C-4AD6-9292-DABD962C8458}" type="pres">
      <dgm:prSet presAssocID="{9CEEDB28-C76A-4E00-8B70-60490A1A1336}" presName="parentText" presStyleLbl="node1" presStyleIdx="0" presStyleCnt="5" custScaleY="13615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571DB1-D580-4227-9AFC-1DB2EE9BAA56}" type="pres">
      <dgm:prSet presAssocID="{7D273ED5-4BC9-46AA-A7A3-B8EB34964E6F}" presName="spacer" presStyleCnt="0"/>
      <dgm:spPr/>
    </dgm:pt>
    <dgm:pt modelId="{D1312C8F-AD08-4D48-8CB7-72AD54F3F0D8}" type="pres">
      <dgm:prSet presAssocID="{69395B41-ECA2-46CB-B62F-8743262B8E68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90B074-3CA2-4B80-9ECC-B455E1FAA910}" type="pres">
      <dgm:prSet presAssocID="{B62795C8-4999-491C-BEF7-3A05D1747BF4}" presName="spacer" presStyleCnt="0"/>
      <dgm:spPr/>
    </dgm:pt>
    <dgm:pt modelId="{ACEBD4E2-D558-4F80-842F-032A94EE6048}" type="pres">
      <dgm:prSet presAssocID="{4811AA7B-F771-4F63-B7B8-8A446CE37D78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817AF9-F415-401D-8CB7-F54294019E78}" type="pres">
      <dgm:prSet presAssocID="{7F12AA44-B467-4FE2-9DCC-F43789482702}" presName="spacer" presStyleCnt="0"/>
      <dgm:spPr/>
    </dgm:pt>
    <dgm:pt modelId="{B4E9B914-0143-4576-B8BE-912100E3DE21}" type="pres">
      <dgm:prSet presAssocID="{4F9D7821-B153-43C7-8D48-6D9DA16934B8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4F3F98-DBEC-4A05-BEF8-EF2480E4668C}" type="pres">
      <dgm:prSet presAssocID="{5300A801-E407-4A78-B812-F00C7753163B}" presName="spacer" presStyleCnt="0"/>
      <dgm:spPr/>
    </dgm:pt>
    <dgm:pt modelId="{BAC59D89-CBE3-456D-A5BC-69BD970F8A53}" type="pres">
      <dgm:prSet presAssocID="{3CCB9F44-136C-4182-B781-24142FEA5321}" presName="parentText" presStyleLbl="node1" presStyleIdx="4" presStyleCnt="5" custLinFactY="-108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1AEA6A-B904-401E-A581-7A1F2F565934}" srcId="{67420CC1-9950-474C-A0CA-B9024CFF1849}" destId="{9CEEDB28-C76A-4E00-8B70-60490A1A1336}" srcOrd="0" destOrd="0" parTransId="{23DDE1F7-20DA-4654-BF8F-0339127C5FB2}" sibTransId="{7D273ED5-4BC9-46AA-A7A3-B8EB34964E6F}"/>
    <dgm:cxn modelId="{B8051C27-7256-44BD-943B-53B44BF36287}" type="presOf" srcId="{9CEEDB28-C76A-4E00-8B70-60490A1A1336}" destId="{F02BF5BE-E49C-4AD6-9292-DABD962C8458}" srcOrd="0" destOrd="0" presId="urn:microsoft.com/office/officeart/2005/8/layout/vList2"/>
    <dgm:cxn modelId="{6D044A77-7AC9-4A93-81A7-E62BAE4A6F8D}" srcId="{67420CC1-9950-474C-A0CA-B9024CFF1849}" destId="{4F9D7821-B153-43C7-8D48-6D9DA16934B8}" srcOrd="3" destOrd="0" parTransId="{B83C9351-98BF-4E3E-B0EE-BE718CD32DFD}" sibTransId="{5300A801-E407-4A78-B812-F00C7753163B}"/>
    <dgm:cxn modelId="{64892079-12B4-41F2-84FD-2E3BA096147F}" srcId="{67420CC1-9950-474C-A0CA-B9024CFF1849}" destId="{69395B41-ECA2-46CB-B62F-8743262B8E68}" srcOrd="1" destOrd="0" parTransId="{B62674E6-5D1D-43C0-9BE1-97904CCA9708}" sibTransId="{B62795C8-4999-491C-BEF7-3A05D1747BF4}"/>
    <dgm:cxn modelId="{E14B4F99-DDCA-46C3-B830-975C08A09C30}" type="presOf" srcId="{3CCB9F44-136C-4182-B781-24142FEA5321}" destId="{BAC59D89-CBE3-456D-A5BC-69BD970F8A53}" srcOrd="0" destOrd="0" presId="urn:microsoft.com/office/officeart/2005/8/layout/vList2"/>
    <dgm:cxn modelId="{AE215ECF-2F76-4153-8093-5FE67E338A31}" type="presOf" srcId="{4F9D7821-B153-43C7-8D48-6D9DA16934B8}" destId="{B4E9B914-0143-4576-B8BE-912100E3DE21}" srcOrd="0" destOrd="0" presId="urn:microsoft.com/office/officeart/2005/8/layout/vList2"/>
    <dgm:cxn modelId="{96553E8B-6809-4AFC-8427-FFDD2C7DC9CF}" type="presOf" srcId="{4811AA7B-F771-4F63-B7B8-8A446CE37D78}" destId="{ACEBD4E2-D558-4F80-842F-032A94EE6048}" srcOrd="0" destOrd="0" presId="urn:microsoft.com/office/officeart/2005/8/layout/vList2"/>
    <dgm:cxn modelId="{CE8FE290-849E-4725-A376-C39BA1458123}" type="presOf" srcId="{69395B41-ECA2-46CB-B62F-8743262B8E68}" destId="{D1312C8F-AD08-4D48-8CB7-72AD54F3F0D8}" srcOrd="0" destOrd="0" presId="urn:microsoft.com/office/officeart/2005/8/layout/vList2"/>
    <dgm:cxn modelId="{239DEF43-9BDB-4760-98CA-7967A1AF06E7}" srcId="{67420CC1-9950-474C-A0CA-B9024CFF1849}" destId="{4811AA7B-F771-4F63-B7B8-8A446CE37D78}" srcOrd="2" destOrd="0" parTransId="{8E7318B6-B8A1-4389-8DF0-956DE947AE98}" sibTransId="{7F12AA44-B467-4FE2-9DCC-F43789482702}"/>
    <dgm:cxn modelId="{28204590-EB49-4DE1-B566-59DF29099451}" type="presOf" srcId="{67420CC1-9950-474C-A0CA-B9024CFF1849}" destId="{950E9A80-41B2-4B08-A810-1A892903F96D}" srcOrd="0" destOrd="0" presId="urn:microsoft.com/office/officeart/2005/8/layout/vList2"/>
    <dgm:cxn modelId="{312D4B01-23D8-4D1A-A52E-898E2F38AF36}" srcId="{67420CC1-9950-474C-A0CA-B9024CFF1849}" destId="{3CCB9F44-136C-4182-B781-24142FEA5321}" srcOrd="4" destOrd="0" parTransId="{BBB71E42-BE00-497A-BCB2-D5B3FA4AFE16}" sibTransId="{0B9351BD-6290-419C-A561-E74ADA3B01B6}"/>
    <dgm:cxn modelId="{5BE2B1B8-84E3-472A-9261-D372E45755FC}" type="presParOf" srcId="{950E9A80-41B2-4B08-A810-1A892903F96D}" destId="{F02BF5BE-E49C-4AD6-9292-DABD962C8458}" srcOrd="0" destOrd="0" presId="urn:microsoft.com/office/officeart/2005/8/layout/vList2"/>
    <dgm:cxn modelId="{379EBB01-EACD-4488-BFF0-0CFF9400FF7D}" type="presParOf" srcId="{950E9A80-41B2-4B08-A810-1A892903F96D}" destId="{40571DB1-D580-4227-9AFC-1DB2EE9BAA56}" srcOrd="1" destOrd="0" presId="urn:microsoft.com/office/officeart/2005/8/layout/vList2"/>
    <dgm:cxn modelId="{E455DBD7-B4F7-40D3-AC77-ECB185DE00BD}" type="presParOf" srcId="{950E9A80-41B2-4B08-A810-1A892903F96D}" destId="{D1312C8F-AD08-4D48-8CB7-72AD54F3F0D8}" srcOrd="2" destOrd="0" presId="urn:microsoft.com/office/officeart/2005/8/layout/vList2"/>
    <dgm:cxn modelId="{EEC4E168-EB59-4D56-AAC2-C5B3340C231A}" type="presParOf" srcId="{950E9A80-41B2-4B08-A810-1A892903F96D}" destId="{2090B074-3CA2-4B80-9ECC-B455E1FAA910}" srcOrd="3" destOrd="0" presId="urn:microsoft.com/office/officeart/2005/8/layout/vList2"/>
    <dgm:cxn modelId="{E0BE4EA4-62DB-45BF-A3A8-FA738702AAFB}" type="presParOf" srcId="{950E9A80-41B2-4B08-A810-1A892903F96D}" destId="{ACEBD4E2-D558-4F80-842F-032A94EE6048}" srcOrd="4" destOrd="0" presId="urn:microsoft.com/office/officeart/2005/8/layout/vList2"/>
    <dgm:cxn modelId="{8CDE3A7C-4B44-49F5-8480-A33D6C2C28BA}" type="presParOf" srcId="{950E9A80-41B2-4B08-A810-1A892903F96D}" destId="{E4817AF9-F415-401D-8CB7-F54294019E78}" srcOrd="5" destOrd="0" presId="urn:microsoft.com/office/officeart/2005/8/layout/vList2"/>
    <dgm:cxn modelId="{1CCCBB57-3CD2-4F75-8F84-8A6E01CB54C5}" type="presParOf" srcId="{950E9A80-41B2-4B08-A810-1A892903F96D}" destId="{B4E9B914-0143-4576-B8BE-912100E3DE21}" srcOrd="6" destOrd="0" presId="urn:microsoft.com/office/officeart/2005/8/layout/vList2"/>
    <dgm:cxn modelId="{8AFDB6A6-6E25-4CFA-A69C-F592E0896AE8}" type="presParOf" srcId="{950E9A80-41B2-4B08-A810-1A892903F96D}" destId="{C94F3F98-DBEC-4A05-BEF8-EF2480E4668C}" srcOrd="7" destOrd="0" presId="urn:microsoft.com/office/officeart/2005/8/layout/vList2"/>
    <dgm:cxn modelId="{FEED2932-2ACA-4879-AE3B-8E639EE729A5}" type="presParOf" srcId="{950E9A80-41B2-4B08-A810-1A892903F96D}" destId="{BAC59D89-CBE3-456D-A5BC-69BD970F8A53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710EE38-1CA5-4245-96A5-0C3F8B66013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F488AE0C-7F4D-4FAD-B37C-B9AE54E101B1}">
      <dgm:prSet/>
      <dgm:spPr/>
      <dgm:t>
        <a:bodyPr/>
        <a:lstStyle/>
        <a:p>
          <a:pPr rtl="0"/>
          <a:r>
            <a:rPr lang="ru-RU" dirty="0" smtClean="0"/>
            <a:t>При получении новой версии файла шаблона БД организаций:</a:t>
          </a:r>
          <a:endParaRPr lang="ru-RU" dirty="0"/>
        </a:p>
      </dgm:t>
    </dgm:pt>
    <dgm:pt modelId="{1EA88C85-C60A-4169-8416-6566B94979F0}" type="parTrans" cxnId="{F5E84559-408E-43E7-A792-60B7124AF393}">
      <dgm:prSet/>
      <dgm:spPr/>
      <dgm:t>
        <a:bodyPr/>
        <a:lstStyle/>
        <a:p>
          <a:endParaRPr lang="ru-RU"/>
        </a:p>
      </dgm:t>
    </dgm:pt>
    <dgm:pt modelId="{8ECC4DBA-BB45-4B09-91F0-A0AEBAE72A07}" type="sibTrans" cxnId="{F5E84559-408E-43E7-A792-60B7124AF393}">
      <dgm:prSet/>
      <dgm:spPr/>
      <dgm:t>
        <a:bodyPr/>
        <a:lstStyle/>
        <a:p>
          <a:endParaRPr lang="ru-RU"/>
        </a:p>
      </dgm:t>
    </dgm:pt>
    <dgm:pt modelId="{8F6DDCD3-86A8-4435-A633-159644B03F5A}">
      <dgm:prSet/>
      <dgm:spPr/>
      <dgm:t>
        <a:bodyPr/>
        <a:lstStyle/>
        <a:p>
          <a:pPr rtl="0"/>
          <a:r>
            <a:rPr lang="ru-RU" dirty="0" smtClean="0"/>
            <a:t>поместить в папку «</a:t>
          </a:r>
          <a:r>
            <a:rPr lang="en-US" dirty="0" smtClean="0"/>
            <a:t>GVPK</a:t>
          </a:r>
          <a:r>
            <a:rPr lang="ru-RU" dirty="0" smtClean="0"/>
            <a:t>» копию этого файла и открыть ее двойным щелчком левой клавиши графического манипулятора;</a:t>
          </a:r>
          <a:endParaRPr lang="ru-RU" dirty="0"/>
        </a:p>
      </dgm:t>
    </dgm:pt>
    <dgm:pt modelId="{971FC3D1-5443-47E2-99D2-8EB50FA6909E}" type="parTrans" cxnId="{8A7FC49F-3E11-4758-AA9D-B0D8A0F4BE9B}">
      <dgm:prSet/>
      <dgm:spPr/>
      <dgm:t>
        <a:bodyPr/>
        <a:lstStyle/>
        <a:p>
          <a:endParaRPr lang="ru-RU"/>
        </a:p>
      </dgm:t>
    </dgm:pt>
    <dgm:pt modelId="{D197F836-F921-4E03-95A9-B169B6D4F1A0}" type="sibTrans" cxnId="{8A7FC49F-3E11-4758-AA9D-B0D8A0F4BE9B}">
      <dgm:prSet/>
      <dgm:spPr/>
      <dgm:t>
        <a:bodyPr/>
        <a:lstStyle/>
        <a:p>
          <a:endParaRPr lang="ru-RU"/>
        </a:p>
      </dgm:t>
    </dgm:pt>
    <dgm:pt modelId="{001B58B2-5D0D-4352-984B-3845A549B5A4}">
      <dgm:prSet/>
      <dgm:spPr/>
      <dgm:t>
        <a:bodyPr/>
        <a:lstStyle/>
        <a:p>
          <a:pPr rtl="0"/>
          <a:r>
            <a:rPr lang="ru-RU" dirty="0" smtClean="0"/>
            <a:t>при появлении сообщения </a:t>
          </a:r>
          <a:r>
            <a:rPr lang="en-US" dirty="0" smtClean="0"/>
            <a:t>Microsoft Office InfoPath</a:t>
          </a:r>
          <a:r>
            <a:rPr lang="ru-RU" dirty="0" smtClean="0"/>
            <a:t> «Конфликт шаблонов форм» левой клавишей графического манипулятора нажать кнопку «Заменить шаблон формы на компьютере»;</a:t>
          </a:r>
          <a:endParaRPr lang="ru-RU" dirty="0"/>
        </a:p>
      </dgm:t>
    </dgm:pt>
    <dgm:pt modelId="{BD226976-9EB9-481C-A279-5ED857070931}" type="parTrans" cxnId="{2E643708-4C63-4B8D-8929-DDF6E16F0A7B}">
      <dgm:prSet/>
      <dgm:spPr/>
      <dgm:t>
        <a:bodyPr/>
        <a:lstStyle/>
        <a:p>
          <a:endParaRPr lang="ru-RU"/>
        </a:p>
      </dgm:t>
    </dgm:pt>
    <dgm:pt modelId="{030ACAA8-9613-43EB-A384-08CE061F475D}" type="sibTrans" cxnId="{2E643708-4C63-4B8D-8929-DDF6E16F0A7B}">
      <dgm:prSet/>
      <dgm:spPr/>
      <dgm:t>
        <a:bodyPr/>
        <a:lstStyle/>
        <a:p>
          <a:endParaRPr lang="ru-RU"/>
        </a:p>
      </dgm:t>
    </dgm:pt>
    <dgm:pt modelId="{10866FF0-47A1-4260-ABC1-6FB71A332FF1}" type="pres">
      <dgm:prSet presAssocID="{6710EE38-1CA5-4245-96A5-0C3F8B66013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04BDBA-8161-4107-90AD-C3C8071EAC43}" type="pres">
      <dgm:prSet presAssocID="{F488AE0C-7F4D-4FAD-B37C-B9AE54E101B1}" presName="parentText" presStyleLbl="node1" presStyleIdx="0" presStyleCnt="1" custLinFactNeighborY="-660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3AE6B1-2305-433A-9927-7AB3B900EE0B}" type="pres">
      <dgm:prSet presAssocID="{F488AE0C-7F4D-4FAD-B37C-B9AE54E101B1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534C770-CB3C-45FC-9B38-5D60ACCDB787}" type="presOf" srcId="{001B58B2-5D0D-4352-984B-3845A549B5A4}" destId="{463AE6B1-2305-433A-9927-7AB3B900EE0B}" srcOrd="0" destOrd="1" presId="urn:microsoft.com/office/officeart/2005/8/layout/vList2"/>
    <dgm:cxn modelId="{8A7FC49F-3E11-4758-AA9D-B0D8A0F4BE9B}" srcId="{F488AE0C-7F4D-4FAD-B37C-B9AE54E101B1}" destId="{8F6DDCD3-86A8-4435-A633-159644B03F5A}" srcOrd="0" destOrd="0" parTransId="{971FC3D1-5443-47E2-99D2-8EB50FA6909E}" sibTransId="{D197F836-F921-4E03-95A9-B169B6D4F1A0}"/>
    <dgm:cxn modelId="{F5E84559-408E-43E7-A792-60B7124AF393}" srcId="{6710EE38-1CA5-4245-96A5-0C3F8B660134}" destId="{F488AE0C-7F4D-4FAD-B37C-B9AE54E101B1}" srcOrd="0" destOrd="0" parTransId="{1EA88C85-C60A-4169-8416-6566B94979F0}" sibTransId="{8ECC4DBA-BB45-4B09-91F0-A0AEBAE72A07}"/>
    <dgm:cxn modelId="{2E643708-4C63-4B8D-8929-DDF6E16F0A7B}" srcId="{F488AE0C-7F4D-4FAD-B37C-B9AE54E101B1}" destId="{001B58B2-5D0D-4352-984B-3845A549B5A4}" srcOrd="1" destOrd="0" parTransId="{BD226976-9EB9-481C-A279-5ED857070931}" sibTransId="{030ACAA8-9613-43EB-A384-08CE061F475D}"/>
    <dgm:cxn modelId="{833BB941-BD0E-4E46-8B5B-CA8F53D8E7B1}" type="presOf" srcId="{F488AE0C-7F4D-4FAD-B37C-B9AE54E101B1}" destId="{4504BDBA-8161-4107-90AD-C3C8071EAC43}" srcOrd="0" destOrd="0" presId="urn:microsoft.com/office/officeart/2005/8/layout/vList2"/>
    <dgm:cxn modelId="{EF8B1E01-C95D-46DF-AB9B-7438007114F8}" type="presOf" srcId="{8F6DDCD3-86A8-4435-A633-159644B03F5A}" destId="{463AE6B1-2305-433A-9927-7AB3B900EE0B}" srcOrd="0" destOrd="0" presId="urn:microsoft.com/office/officeart/2005/8/layout/vList2"/>
    <dgm:cxn modelId="{2962585C-F79C-4ED0-84EB-4F7891A781F5}" type="presOf" srcId="{6710EE38-1CA5-4245-96A5-0C3F8B660134}" destId="{10866FF0-47A1-4260-ABC1-6FB71A332FF1}" srcOrd="0" destOrd="0" presId="urn:microsoft.com/office/officeart/2005/8/layout/vList2"/>
    <dgm:cxn modelId="{A9C7F146-85AD-4D8D-AEEF-4BB49266EA0C}" type="presParOf" srcId="{10866FF0-47A1-4260-ABC1-6FB71A332FF1}" destId="{4504BDBA-8161-4107-90AD-C3C8071EAC43}" srcOrd="0" destOrd="0" presId="urn:microsoft.com/office/officeart/2005/8/layout/vList2"/>
    <dgm:cxn modelId="{901B5316-937A-42AB-9DB4-7BE980974279}" type="presParOf" srcId="{10866FF0-47A1-4260-ABC1-6FB71A332FF1}" destId="{463AE6B1-2305-433A-9927-7AB3B900EE0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710EE38-1CA5-4245-96A5-0C3F8B66013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88AE0C-7F4D-4FAD-B37C-B9AE54E101B1}">
      <dgm:prSet/>
      <dgm:spPr/>
      <dgm:t>
        <a:bodyPr/>
        <a:lstStyle/>
        <a:p>
          <a:pPr rtl="0"/>
          <a:r>
            <a:rPr lang="ru-RU" dirty="0" smtClean="0"/>
            <a:t>При получении новой версии файла шаблона БД организаций:</a:t>
          </a:r>
          <a:endParaRPr lang="ru-RU" dirty="0"/>
        </a:p>
      </dgm:t>
    </dgm:pt>
    <dgm:pt modelId="{1EA88C85-C60A-4169-8416-6566B94979F0}" type="parTrans" cxnId="{F5E84559-408E-43E7-A792-60B7124AF393}">
      <dgm:prSet/>
      <dgm:spPr/>
      <dgm:t>
        <a:bodyPr/>
        <a:lstStyle/>
        <a:p>
          <a:endParaRPr lang="ru-RU"/>
        </a:p>
      </dgm:t>
    </dgm:pt>
    <dgm:pt modelId="{8ECC4DBA-BB45-4B09-91F0-A0AEBAE72A07}" type="sibTrans" cxnId="{F5E84559-408E-43E7-A792-60B7124AF393}">
      <dgm:prSet/>
      <dgm:spPr/>
      <dgm:t>
        <a:bodyPr/>
        <a:lstStyle/>
        <a:p>
          <a:endParaRPr lang="ru-RU"/>
        </a:p>
      </dgm:t>
    </dgm:pt>
    <dgm:pt modelId="{8F6DDCD3-86A8-4435-A633-159644B03F5A}">
      <dgm:prSet/>
      <dgm:spPr/>
      <dgm:t>
        <a:bodyPr/>
        <a:lstStyle/>
        <a:p>
          <a:pPr rtl="0"/>
          <a:r>
            <a:rPr lang="ru-RU" dirty="0" smtClean="0"/>
            <a:t>при появлении пустого окна «Форма1 - </a:t>
          </a:r>
          <a:r>
            <a:rPr lang="en-US" dirty="0" smtClean="0"/>
            <a:t>Microsoft Office InfoPath</a:t>
          </a:r>
          <a:r>
            <a:rPr lang="ru-RU" dirty="0" smtClean="0"/>
            <a:t>» закрыть его нажатием левой клавишей графического манипулятора кнопки «</a:t>
          </a:r>
          <a:r>
            <a:rPr lang="ru-RU" dirty="0" err="1" smtClean="0"/>
            <a:t>х</a:t>
          </a:r>
          <a:r>
            <a:rPr lang="ru-RU" dirty="0" smtClean="0"/>
            <a:t>» в правом верхнем углу окна;</a:t>
          </a:r>
          <a:endParaRPr lang="ru-RU" dirty="0"/>
        </a:p>
      </dgm:t>
    </dgm:pt>
    <dgm:pt modelId="{971FC3D1-5443-47E2-99D2-8EB50FA6909E}" type="parTrans" cxnId="{8A7FC49F-3E11-4758-AA9D-B0D8A0F4BE9B}">
      <dgm:prSet/>
      <dgm:spPr/>
      <dgm:t>
        <a:bodyPr/>
        <a:lstStyle/>
        <a:p>
          <a:endParaRPr lang="ru-RU"/>
        </a:p>
      </dgm:t>
    </dgm:pt>
    <dgm:pt modelId="{D197F836-F921-4E03-95A9-B169B6D4F1A0}" type="sibTrans" cxnId="{8A7FC49F-3E11-4758-AA9D-B0D8A0F4BE9B}">
      <dgm:prSet/>
      <dgm:spPr/>
      <dgm:t>
        <a:bodyPr/>
        <a:lstStyle/>
        <a:p>
          <a:endParaRPr lang="ru-RU"/>
        </a:p>
      </dgm:t>
    </dgm:pt>
    <dgm:pt modelId="{B1062F5F-930B-43E5-8594-704466DF3CBB}">
      <dgm:prSet/>
      <dgm:spPr/>
      <dgm:t>
        <a:bodyPr/>
        <a:lstStyle/>
        <a:p>
          <a:r>
            <a:rPr lang="ru-RU" dirty="0" smtClean="0"/>
            <a:t>при появлении сообщения «Сохранить изменения в документе "Форма1"?» нажать левой клавишей графического манипулятора на кнопку «Нет»;</a:t>
          </a:r>
        </a:p>
      </dgm:t>
    </dgm:pt>
    <dgm:pt modelId="{8934F57B-9A9A-4323-873A-F454187A356E}" type="parTrans" cxnId="{7EFCB56F-1953-43DE-AA91-F52A6CE853E8}">
      <dgm:prSet/>
      <dgm:spPr/>
      <dgm:t>
        <a:bodyPr/>
        <a:lstStyle/>
        <a:p>
          <a:endParaRPr lang="ru-RU"/>
        </a:p>
      </dgm:t>
    </dgm:pt>
    <dgm:pt modelId="{CA50DB6A-17D1-4D4C-B8D5-5CFB5A03F386}" type="sibTrans" cxnId="{7EFCB56F-1953-43DE-AA91-F52A6CE853E8}">
      <dgm:prSet/>
      <dgm:spPr/>
      <dgm:t>
        <a:bodyPr/>
        <a:lstStyle/>
        <a:p>
          <a:endParaRPr lang="ru-RU"/>
        </a:p>
      </dgm:t>
    </dgm:pt>
    <dgm:pt modelId="{10866FF0-47A1-4260-ABC1-6FB71A332FF1}" type="pres">
      <dgm:prSet presAssocID="{6710EE38-1CA5-4245-96A5-0C3F8B66013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04BDBA-8161-4107-90AD-C3C8071EAC43}" type="pres">
      <dgm:prSet presAssocID="{F488AE0C-7F4D-4FAD-B37C-B9AE54E101B1}" presName="parentText" presStyleLbl="node1" presStyleIdx="0" presStyleCnt="1" custLinFactNeighborY="-660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3AE6B1-2305-433A-9927-7AB3B900EE0B}" type="pres">
      <dgm:prSet presAssocID="{F488AE0C-7F4D-4FAD-B37C-B9AE54E101B1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C6D228-ACDC-4F6F-8B29-33EF24409D7F}" type="presOf" srcId="{8F6DDCD3-86A8-4435-A633-159644B03F5A}" destId="{463AE6B1-2305-433A-9927-7AB3B900EE0B}" srcOrd="0" destOrd="0" presId="urn:microsoft.com/office/officeart/2005/8/layout/vList2"/>
    <dgm:cxn modelId="{23F96EA2-837D-4A64-BA10-051AF8D60E8D}" type="presOf" srcId="{F488AE0C-7F4D-4FAD-B37C-B9AE54E101B1}" destId="{4504BDBA-8161-4107-90AD-C3C8071EAC43}" srcOrd="0" destOrd="0" presId="urn:microsoft.com/office/officeart/2005/8/layout/vList2"/>
    <dgm:cxn modelId="{FA678D6D-C3E9-4474-8F4B-FF422C1233B5}" type="presOf" srcId="{6710EE38-1CA5-4245-96A5-0C3F8B660134}" destId="{10866FF0-47A1-4260-ABC1-6FB71A332FF1}" srcOrd="0" destOrd="0" presId="urn:microsoft.com/office/officeart/2005/8/layout/vList2"/>
    <dgm:cxn modelId="{7EFCB56F-1953-43DE-AA91-F52A6CE853E8}" srcId="{F488AE0C-7F4D-4FAD-B37C-B9AE54E101B1}" destId="{B1062F5F-930B-43E5-8594-704466DF3CBB}" srcOrd="1" destOrd="0" parTransId="{8934F57B-9A9A-4323-873A-F454187A356E}" sibTransId="{CA50DB6A-17D1-4D4C-B8D5-5CFB5A03F386}"/>
    <dgm:cxn modelId="{F5E84559-408E-43E7-A792-60B7124AF393}" srcId="{6710EE38-1CA5-4245-96A5-0C3F8B660134}" destId="{F488AE0C-7F4D-4FAD-B37C-B9AE54E101B1}" srcOrd="0" destOrd="0" parTransId="{1EA88C85-C60A-4169-8416-6566B94979F0}" sibTransId="{8ECC4DBA-BB45-4B09-91F0-A0AEBAE72A07}"/>
    <dgm:cxn modelId="{19645EF3-5CDC-41CF-82CC-41C581C98FC1}" type="presOf" srcId="{B1062F5F-930B-43E5-8594-704466DF3CBB}" destId="{463AE6B1-2305-433A-9927-7AB3B900EE0B}" srcOrd="0" destOrd="1" presId="urn:microsoft.com/office/officeart/2005/8/layout/vList2"/>
    <dgm:cxn modelId="{8A7FC49F-3E11-4758-AA9D-B0D8A0F4BE9B}" srcId="{F488AE0C-7F4D-4FAD-B37C-B9AE54E101B1}" destId="{8F6DDCD3-86A8-4435-A633-159644B03F5A}" srcOrd="0" destOrd="0" parTransId="{971FC3D1-5443-47E2-99D2-8EB50FA6909E}" sibTransId="{D197F836-F921-4E03-95A9-B169B6D4F1A0}"/>
    <dgm:cxn modelId="{C1D5DD80-2FD3-4B85-9527-9E957D9EBFBD}" type="presParOf" srcId="{10866FF0-47A1-4260-ABC1-6FB71A332FF1}" destId="{4504BDBA-8161-4107-90AD-C3C8071EAC43}" srcOrd="0" destOrd="0" presId="urn:microsoft.com/office/officeart/2005/8/layout/vList2"/>
    <dgm:cxn modelId="{68424D55-3F3F-46AE-9D94-2747C8104451}" type="presParOf" srcId="{10866FF0-47A1-4260-ABC1-6FB71A332FF1}" destId="{463AE6B1-2305-433A-9927-7AB3B900EE0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710EE38-1CA5-4245-96A5-0C3F8B66013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88AE0C-7F4D-4FAD-B37C-B9AE54E101B1}">
      <dgm:prSet custT="1"/>
      <dgm:spPr/>
      <dgm:t>
        <a:bodyPr/>
        <a:lstStyle/>
        <a:p>
          <a:pPr rtl="0"/>
          <a:r>
            <a:rPr lang="ru-RU" sz="2000" dirty="0" smtClean="0"/>
            <a:t>При получении новой версии файла шаблона БД организаций:</a:t>
          </a:r>
          <a:endParaRPr lang="ru-RU" sz="2000" dirty="0"/>
        </a:p>
      </dgm:t>
    </dgm:pt>
    <dgm:pt modelId="{1EA88C85-C60A-4169-8416-6566B94979F0}" type="parTrans" cxnId="{F5E84559-408E-43E7-A792-60B7124AF393}">
      <dgm:prSet/>
      <dgm:spPr/>
      <dgm:t>
        <a:bodyPr/>
        <a:lstStyle/>
        <a:p>
          <a:endParaRPr lang="ru-RU"/>
        </a:p>
      </dgm:t>
    </dgm:pt>
    <dgm:pt modelId="{8ECC4DBA-BB45-4B09-91F0-A0AEBAE72A07}" type="sibTrans" cxnId="{F5E84559-408E-43E7-A792-60B7124AF393}">
      <dgm:prSet/>
      <dgm:spPr/>
      <dgm:t>
        <a:bodyPr/>
        <a:lstStyle/>
        <a:p>
          <a:endParaRPr lang="ru-RU"/>
        </a:p>
      </dgm:t>
    </dgm:pt>
    <dgm:pt modelId="{8F6DDCD3-86A8-4435-A633-159644B03F5A}">
      <dgm:prSet custT="1"/>
      <dgm:spPr/>
      <dgm:t>
        <a:bodyPr/>
        <a:lstStyle/>
        <a:p>
          <a:pPr rtl="0"/>
          <a:r>
            <a:rPr lang="ru-RU" sz="1800" dirty="0" smtClean="0"/>
            <a:t>двойным щелчком левой клавиши графического манипулятора открыть ранее созданный файл «</a:t>
          </a:r>
          <a:r>
            <a:rPr lang="en-US" sz="1800" dirty="0" smtClean="0"/>
            <a:t>organization</a:t>
          </a:r>
          <a:r>
            <a:rPr lang="ru-RU" sz="1800" dirty="0" smtClean="0"/>
            <a:t>.</a:t>
          </a:r>
          <a:r>
            <a:rPr lang="en-US" sz="1800" dirty="0" smtClean="0"/>
            <a:t>xml</a:t>
          </a:r>
          <a:r>
            <a:rPr lang="ru-RU" sz="1800" dirty="0" smtClean="0"/>
            <a:t>» на диске «</a:t>
          </a:r>
          <a:r>
            <a:rPr lang="en-US" sz="1800" dirty="0" smtClean="0"/>
            <a:t>D</a:t>
          </a:r>
          <a:r>
            <a:rPr lang="ru-RU" sz="1800" dirty="0" smtClean="0"/>
            <a:t>:» в папке «</a:t>
          </a:r>
          <a:r>
            <a:rPr lang="en-US" sz="1800" dirty="0" smtClean="0"/>
            <a:t>GVPK</a:t>
          </a:r>
          <a:r>
            <a:rPr lang="ru-RU" sz="1800" dirty="0" smtClean="0"/>
            <a:t>» и сохранить его из меню «</a:t>
          </a:r>
          <a:r>
            <a:rPr lang="ru-RU" sz="1800" dirty="0" err="1" smtClean="0"/>
            <a:t>Файл\Сохранить</a:t>
          </a:r>
          <a:r>
            <a:rPr lang="ru-RU" sz="1800" dirty="0" smtClean="0"/>
            <a:t>» либо нажатием комбинации клавиш «</a:t>
          </a:r>
          <a:r>
            <a:rPr lang="en-US" sz="1800" dirty="0" smtClean="0"/>
            <a:t>Ctrl</a:t>
          </a:r>
          <a:r>
            <a:rPr lang="ru-RU" sz="1800" dirty="0" smtClean="0"/>
            <a:t>+</a:t>
          </a:r>
          <a:r>
            <a:rPr lang="en-US" sz="1800" dirty="0" smtClean="0"/>
            <a:t>S</a:t>
          </a:r>
          <a:r>
            <a:rPr lang="ru-RU" sz="1800" dirty="0" smtClean="0"/>
            <a:t>».</a:t>
          </a:r>
          <a:endParaRPr lang="ru-RU" sz="1800" dirty="0"/>
        </a:p>
      </dgm:t>
    </dgm:pt>
    <dgm:pt modelId="{971FC3D1-5443-47E2-99D2-8EB50FA6909E}" type="parTrans" cxnId="{8A7FC49F-3E11-4758-AA9D-B0D8A0F4BE9B}">
      <dgm:prSet/>
      <dgm:spPr/>
      <dgm:t>
        <a:bodyPr/>
        <a:lstStyle/>
        <a:p>
          <a:endParaRPr lang="ru-RU"/>
        </a:p>
      </dgm:t>
    </dgm:pt>
    <dgm:pt modelId="{D197F836-F921-4E03-95A9-B169B6D4F1A0}" type="sibTrans" cxnId="{8A7FC49F-3E11-4758-AA9D-B0D8A0F4BE9B}">
      <dgm:prSet/>
      <dgm:spPr/>
      <dgm:t>
        <a:bodyPr/>
        <a:lstStyle/>
        <a:p>
          <a:endParaRPr lang="ru-RU"/>
        </a:p>
      </dgm:t>
    </dgm:pt>
    <dgm:pt modelId="{7F140D23-BF17-4BF9-8078-C7BBEFBA051F}">
      <dgm:prSet custT="1"/>
      <dgm:spPr/>
      <dgm:t>
        <a:bodyPr/>
        <a:lstStyle/>
        <a:p>
          <a:pPr rtl="0"/>
          <a:r>
            <a:rPr lang="ru-RU" sz="1800" dirty="0" smtClean="0"/>
            <a:t>сформированный таким образом файл «</a:t>
          </a:r>
          <a:r>
            <a:rPr lang="en-US" sz="1800" dirty="0" smtClean="0"/>
            <a:t>organization</a:t>
          </a:r>
          <a:r>
            <a:rPr lang="ru-RU" sz="1800" dirty="0" smtClean="0"/>
            <a:t>.</a:t>
          </a:r>
          <a:r>
            <a:rPr lang="en-US" sz="1800" dirty="0" smtClean="0"/>
            <a:t>xml</a:t>
          </a:r>
          <a:r>
            <a:rPr lang="ru-RU" sz="1800" dirty="0" smtClean="0"/>
            <a:t>» будет содержать ранее введенную информацию, а также соответствовать новой версии файла шаблона БД организаций</a:t>
          </a:r>
          <a:endParaRPr lang="ru-RU" sz="1800" dirty="0"/>
        </a:p>
      </dgm:t>
    </dgm:pt>
    <dgm:pt modelId="{D9426D99-22C5-456A-9402-05BC777A1892}" type="parTrans" cxnId="{AB131A12-C990-4700-B4B6-921777558E49}">
      <dgm:prSet/>
      <dgm:spPr/>
      <dgm:t>
        <a:bodyPr/>
        <a:lstStyle/>
        <a:p>
          <a:endParaRPr lang="ru-RU"/>
        </a:p>
      </dgm:t>
    </dgm:pt>
    <dgm:pt modelId="{6D9EACED-3646-413D-B723-0CCC39F72DF0}" type="sibTrans" cxnId="{AB131A12-C990-4700-B4B6-921777558E49}">
      <dgm:prSet/>
      <dgm:spPr/>
      <dgm:t>
        <a:bodyPr/>
        <a:lstStyle/>
        <a:p>
          <a:endParaRPr lang="ru-RU"/>
        </a:p>
      </dgm:t>
    </dgm:pt>
    <dgm:pt modelId="{10866FF0-47A1-4260-ABC1-6FB71A332FF1}" type="pres">
      <dgm:prSet presAssocID="{6710EE38-1CA5-4245-96A5-0C3F8B66013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04BDBA-8161-4107-90AD-C3C8071EAC43}" type="pres">
      <dgm:prSet presAssocID="{F488AE0C-7F4D-4FAD-B37C-B9AE54E101B1}" presName="parentText" presStyleLbl="node1" presStyleIdx="0" presStyleCnt="1" custScaleY="106700" custLinFactNeighborY="-166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3AE6B1-2305-433A-9927-7AB3B900EE0B}" type="pres">
      <dgm:prSet presAssocID="{F488AE0C-7F4D-4FAD-B37C-B9AE54E101B1}" presName="childText" presStyleLbl="revTx" presStyleIdx="0" presStyleCnt="1" custScaleY="1249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4D65FC-3398-40E6-8C59-FCF97E5BDE7A}" type="presOf" srcId="{7F140D23-BF17-4BF9-8078-C7BBEFBA051F}" destId="{463AE6B1-2305-433A-9927-7AB3B900EE0B}" srcOrd="0" destOrd="1" presId="urn:microsoft.com/office/officeart/2005/8/layout/vList2"/>
    <dgm:cxn modelId="{9F760BB4-0C6E-4380-B8DD-3E80E27EA7A0}" type="presOf" srcId="{8F6DDCD3-86A8-4435-A633-159644B03F5A}" destId="{463AE6B1-2305-433A-9927-7AB3B900EE0B}" srcOrd="0" destOrd="0" presId="urn:microsoft.com/office/officeart/2005/8/layout/vList2"/>
    <dgm:cxn modelId="{05940E3B-9DAF-4A4A-BEA4-79CB88C365B8}" type="presOf" srcId="{F488AE0C-7F4D-4FAD-B37C-B9AE54E101B1}" destId="{4504BDBA-8161-4107-90AD-C3C8071EAC43}" srcOrd="0" destOrd="0" presId="urn:microsoft.com/office/officeart/2005/8/layout/vList2"/>
    <dgm:cxn modelId="{8A7FC49F-3E11-4758-AA9D-B0D8A0F4BE9B}" srcId="{F488AE0C-7F4D-4FAD-B37C-B9AE54E101B1}" destId="{8F6DDCD3-86A8-4435-A633-159644B03F5A}" srcOrd="0" destOrd="0" parTransId="{971FC3D1-5443-47E2-99D2-8EB50FA6909E}" sibTransId="{D197F836-F921-4E03-95A9-B169B6D4F1A0}"/>
    <dgm:cxn modelId="{F5E84559-408E-43E7-A792-60B7124AF393}" srcId="{6710EE38-1CA5-4245-96A5-0C3F8B660134}" destId="{F488AE0C-7F4D-4FAD-B37C-B9AE54E101B1}" srcOrd="0" destOrd="0" parTransId="{1EA88C85-C60A-4169-8416-6566B94979F0}" sibTransId="{8ECC4DBA-BB45-4B09-91F0-A0AEBAE72A07}"/>
    <dgm:cxn modelId="{AB131A12-C990-4700-B4B6-921777558E49}" srcId="{F488AE0C-7F4D-4FAD-B37C-B9AE54E101B1}" destId="{7F140D23-BF17-4BF9-8078-C7BBEFBA051F}" srcOrd="1" destOrd="0" parTransId="{D9426D99-22C5-456A-9402-05BC777A1892}" sibTransId="{6D9EACED-3646-413D-B723-0CCC39F72DF0}"/>
    <dgm:cxn modelId="{7F633CFA-42EE-4D0A-998A-BAAE2EC06AF3}" type="presOf" srcId="{6710EE38-1CA5-4245-96A5-0C3F8B660134}" destId="{10866FF0-47A1-4260-ABC1-6FB71A332FF1}" srcOrd="0" destOrd="0" presId="urn:microsoft.com/office/officeart/2005/8/layout/vList2"/>
    <dgm:cxn modelId="{E0FDACA5-C42A-448A-A929-817F4706302B}" type="presParOf" srcId="{10866FF0-47A1-4260-ABC1-6FB71A332FF1}" destId="{4504BDBA-8161-4107-90AD-C3C8071EAC43}" srcOrd="0" destOrd="0" presId="urn:microsoft.com/office/officeart/2005/8/layout/vList2"/>
    <dgm:cxn modelId="{3EB87F93-57D6-4BA3-8070-C1128B3ABA87}" type="presParOf" srcId="{10866FF0-47A1-4260-ABC1-6FB71A332FF1}" destId="{463AE6B1-2305-433A-9927-7AB3B900EE0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F2CF7AD-398E-4A4C-9294-FF232DCE851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F0CD8C9-68D8-40CC-BCE0-A761861F6C1B}">
      <dgm:prSet custT="1"/>
      <dgm:spPr/>
      <dgm:t>
        <a:bodyPr/>
        <a:lstStyle/>
        <a:p>
          <a:pPr algn="just" rtl="0"/>
          <a:r>
            <a:rPr lang="ru-RU" sz="2200" dirty="0" smtClean="0"/>
            <a:t>При подготовке заявлений на лицензии и заявок на выписки параметры организаций из файла </a:t>
          </a:r>
          <a:r>
            <a:rPr lang="en-US" sz="2200" dirty="0" smtClean="0"/>
            <a:t>organization.xml </a:t>
          </a:r>
          <a:r>
            <a:rPr lang="ru-RU" sz="2200" dirty="0" smtClean="0"/>
            <a:t>автоматически переписываются в соответствующие файлы заявлений (заявок) и в их составе предоставляются в ОЭКЛ. </a:t>
          </a:r>
          <a:endParaRPr lang="ru-RU" sz="2200" dirty="0"/>
        </a:p>
      </dgm:t>
    </dgm:pt>
    <dgm:pt modelId="{D09DE65A-1E26-4E9F-8E05-C78FBA684BB0}" type="parTrans" cxnId="{2F5DAFE5-EE1D-4CE5-A42D-F4808B266062}">
      <dgm:prSet/>
      <dgm:spPr/>
      <dgm:t>
        <a:bodyPr/>
        <a:lstStyle/>
        <a:p>
          <a:endParaRPr lang="ru-RU"/>
        </a:p>
      </dgm:t>
    </dgm:pt>
    <dgm:pt modelId="{A29E9595-5628-4FC0-B478-40CCA7997F04}" type="sibTrans" cxnId="{2F5DAFE5-EE1D-4CE5-A42D-F4808B266062}">
      <dgm:prSet/>
      <dgm:spPr/>
      <dgm:t>
        <a:bodyPr/>
        <a:lstStyle/>
        <a:p>
          <a:endParaRPr lang="ru-RU"/>
        </a:p>
      </dgm:t>
    </dgm:pt>
    <dgm:pt modelId="{C3670251-74FA-4AEC-8B3D-31291536B1FB}">
      <dgm:prSet custT="1"/>
      <dgm:spPr/>
      <dgm:t>
        <a:bodyPr/>
        <a:lstStyle/>
        <a:p>
          <a:pPr algn="just" rtl="0"/>
          <a:r>
            <a:rPr lang="ru-RU" sz="2200" b="1" u="sng" dirty="0" smtClean="0">
              <a:solidFill>
                <a:srgbClr val="FFFF00"/>
              </a:solidFill>
            </a:rPr>
            <a:t>Рекомендуется</a:t>
          </a:r>
          <a:r>
            <a:rPr lang="ru-RU" sz="2200" b="1" dirty="0" smtClean="0">
              <a:solidFill>
                <a:srgbClr val="FFFF00"/>
              </a:solidFill>
            </a:rPr>
            <a:t> на этапе предварительной подготовки контрактных документов предоставить в ОЭКЛ файл БД организаций (</a:t>
          </a:r>
          <a:r>
            <a:rPr lang="en-US" sz="2200" b="1" dirty="0" smtClean="0">
              <a:solidFill>
                <a:srgbClr val="FFFF00"/>
              </a:solidFill>
            </a:rPr>
            <a:t>organization.xml</a:t>
          </a:r>
          <a:r>
            <a:rPr lang="ru-RU" sz="2200" b="1" dirty="0" smtClean="0">
              <a:solidFill>
                <a:srgbClr val="FFFF00"/>
              </a:solidFill>
            </a:rPr>
            <a:t>) для предварительного ввода параметров организаций в БД СИМО НСЭК РБ. </a:t>
          </a:r>
          <a:endParaRPr lang="ru-RU" sz="2200" b="1" dirty="0">
            <a:solidFill>
              <a:srgbClr val="FFFF00"/>
            </a:solidFill>
          </a:endParaRPr>
        </a:p>
      </dgm:t>
    </dgm:pt>
    <dgm:pt modelId="{2E3E7DCA-E3B0-41EF-AFAE-23CC70D7DC60}" type="parTrans" cxnId="{88C3CC68-66BE-42D3-9028-771209E564AF}">
      <dgm:prSet/>
      <dgm:spPr/>
      <dgm:t>
        <a:bodyPr/>
        <a:lstStyle/>
        <a:p>
          <a:endParaRPr lang="ru-RU"/>
        </a:p>
      </dgm:t>
    </dgm:pt>
    <dgm:pt modelId="{A29B930A-85D2-4272-BA8A-8FE35819041B}" type="sibTrans" cxnId="{88C3CC68-66BE-42D3-9028-771209E564AF}">
      <dgm:prSet/>
      <dgm:spPr/>
      <dgm:t>
        <a:bodyPr/>
        <a:lstStyle/>
        <a:p>
          <a:endParaRPr lang="ru-RU"/>
        </a:p>
      </dgm:t>
    </dgm:pt>
    <dgm:pt modelId="{32850C55-F848-48F5-91C5-773847E0E9E6}">
      <dgm:prSet custT="1"/>
      <dgm:spPr/>
      <dgm:t>
        <a:bodyPr/>
        <a:lstStyle/>
        <a:p>
          <a:pPr algn="just" rtl="0"/>
          <a:r>
            <a:rPr lang="ru-RU" sz="2200" b="0" dirty="0" smtClean="0">
              <a:solidFill>
                <a:schemeClr val="bg1"/>
              </a:solidFill>
            </a:rPr>
            <a:t>Работник ОЭКЛ может осуществить предварительный анализ и ввод данных организаций в БД СИМО НСЭК РБ. При этом результаты входного контроля в форме протокола импорта  передаются заявителю </a:t>
          </a:r>
          <a:r>
            <a:rPr lang="en-US" sz="2200" b="0" dirty="0" smtClean="0">
              <a:solidFill>
                <a:schemeClr val="bg1"/>
              </a:solidFill>
            </a:rPr>
            <a:t>(</a:t>
          </a:r>
          <a:r>
            <a:rPr lang="ru-RU" sz="2200" b="0" dirty="0" smtClean="0">
              <a:solidFill>
                <a:schemeClr val="bg1"/>
              </a:solidFill>
            </a:rPr>
            <a:t>в формате текстового файла</a:t>
          </a:r>
          <a:r>
            <a:rPr lang="en-US" sz="2200" b="0" dirty="0" smtClean="0">
              <a:solidFill>
                <a:schemeClr val="bg1"/>
              </a:solidFill>
            </a:rPr>
            <a:t>)</a:t>
          </a:r>
          <a:r>
            <a:rPr lang="ru-RU" sz="2200" b="0" dirty="0" smtClean="0">
              <a:solidFill>
                <a:schemeClr val="bg1"/>
              </a:solidFill>
            </a:rPr>
            <a:t> для анализа и устранения ошибок.</a:t>
          </a:r>
          <a:endParaRPr lang="ru-RU" sz="2200" b="0" dirty="0">
            <a:solidFill>
              <a:schemeClr val="bg1"/>
            </a:solidFill>
          </a:endParaRPr>
        </a:p>
      </dgm:t>
    </dgm:pt>
    <dgm:pt modelId="{AD711180-251A-4B26-8027-3C263AD14FCC}" type="parTrans" cxnId="{48BE4F34-4F40-45E9-9CF8-E1F3BD63C77D}">
      <dgm:prSet/>
      <dgm:spPr/>
      <dgm:t>
        <a:bodyPr/>
        <a:lstStyle/>
        <a:p>
          <a:endParaRPr lang="ru-RU"/>
        </a:p>
      </dgm:t>
    </dgm:pt>
    <dgm:pt modelId="{E23C87F8-44DC-4E12-AB3A-3D9BB0FBCFBD}" type="sibTrans" cxnId="{48BE4F34-4F40-45E9-9CF8-E1F3BD63C77D}">
      <dgm:prSet/>
      <dgm:spPr/>
      <dgm:t>
        <a:bodyPr/>
        <a:lstStyle/>
        <a:p>
          <a:endParaRPr lang="ru-RU"/>
        </a:p>
      </dgm:t>
    </dgm:pt>
    <dgm:pt modelId="{3688021D-C199-410D-960C-DE802D1F363C}">
      <dgm:prSet custT="1"/>
      <dgm:spPr/>
      <dgm:t>
        <a:bodyPr/>
        <a:lstStyle/>
        <a:p>
          <a:pPr algn="just" rtl="0"/>
          <a:r>
            <a:rPr lang="ru-RU" sz="2200" b="1" dirty="0" smtClean="0">
              <a:solidFill>
                <a:srgbClr val="C00000"/>
              </a:solidFill>
            </a:rPr>
            <a:t>Предварительный анализ и ввод параметров организаций значительно сокращает время последующего ввода заявки (заявления)!</a:t>
          </a:r>
          <a:endParaRPr lang="ru-RU" sz="2200" b="1" dirty="0">
            <a:solidFill>
              <a:srgbClr val="C00000"/>
            </a:solidFill>
          </a:endParaRPr>
        </a:p>
      </dgm:t>
    </dgm:pt>
    <dgm:pt modelId="{FB839343-0A49-4822-BA41-84DFBC3F91D3}" type="parTrans" cxnId="{5C7E560E-E475-420C-8B1A-63DBA2E9702A}">
      <dgm:prSet/>
      <dgm:spPr/>
      <dgm:t>
        <a:bodyPr/>
        <a:lstStyle/>
        <a:p>
          <a:endParaRPr lang="ru-RU"/>
        </a:p>
      </dgm:t>
    </dgm:pt>
    <dgm:pt modelId="{8B255061-F579-4C63-9C86-5C3D9A41F71F}" type="sibTrans" cxnId="{5C7E560E-E475-420C-8B1A-63DBA2E9702A}">
      <dgm:prSet/>
      <dgm:spPr/>
      <dgm:t>
        <a:bodyPr/>
        <a:lstStyle/>
        <a:p>
          <a:endParaRPr lang="ru-RU"/>
        </a:p>
      </dgm:t>
    </dgm:pt>
    <dgm:pt modelId="{7A970E00-0B6C-484A-B5CE-06C20F0E6A76}" type="pres">
      <dgm:prSet presAssocID="{AF2CF7AD-398E-4A4C-9294-FF232DCE851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3BF178-4594-4AFC-92BA-0717BBB3656A}" type="pres">
      <dgm:prSet presAssocID="{6F0CD8C9-68D8-40CC-BCE0-A761861F6C1B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CC945F-C0C0-41DC-88AB-2EF41DB8C394}" type="pres">
      <dgm:prSet presAssocID="{A29E9595-5628-4FC0-B478-40CCA7997F04}" presName="spacer" presStyleCnt="0"/>
      <dgm:spPr/>
    </dgm:pt>
    <dgm:pt modelId="{1BAB833A-4B78-494B-827D-E963D26B8EEE}" type="pres">
      <dgm:prSet presAssocID="{C3670251-74FA-4AEC-8B3D-31291536B1F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A6A3E6-4BA4-45C0-BE19-AA852750E443}" type="pres">
      <dgm:prSet presAssocID="{A29B930A-85D2-4272-BA8A-8FE35819041B}" presName="spacer" presStyleCnt="0"/>
      <dgm:spPr/>
    </dgm:pt>
    <dgm:pt modelId="{B79FDA25-1F7F-4E8B-9912-5A16456DAC54}" type="pres">
      <dgm:prSet presAssocID="{32850C55-F848-48F5-91C5-773847E0E9E6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EFBBDD-E3EA-405D-B11D-44978515B27D}" type="pres">
      <dgm:prSet presAssocID="{E23C87F8-44DC-4E12-AB3A-3D9BB0FBCFBD}" presName="spacer" presStyleCnt="0"/>
      <dgm:spPr/>
    </dgm:pt>
    <dgm:pt modelId="{8823B453-B6A0-4202-80DA-7A5A4B71A786}" type="pres">
      <dgm:prSet presAssocID="{3688021D-C199-410D-960C-DE802D1F363C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699ED1-24D2-419E-8CC9-71FB7054BECE}" type="presOf" srcId="{6F0CD8C9-68D8-40CC-BCE0-A761861F6C1B}" destId="{1F3BF178-4594-4AFC-92BA-0717BBB3656A}" srcOrd="0" destOrd="0" presId="urn:microsoft.com/office/officeart/2005/8/layout/vList2"/>
    <dgm:cxn modelId="{88C3CC68-66BE-42D3-9028-771209E564AF}" srcId="{AF2CF7AD-398E-4A4C-9294-FF232DCE851E}" destId="{C3670251-74FA-4AEC-8B3D-31291536B1FB}" srcOrd="1" destOrd="0" parTransId="{2E3E7DCA-E3B0-41EF-AFAE-23CC70D7DC60}" sibTransId="{A29B930A-85D2-4272-BA8A-8FE35819041B}"/>
    <dgm:cxn modelId="{E89546C0-C27B-4E1E-91C1-E0D55E40CC2E}" type="presOf" srcId="{C3670251-74FA-4AEC-8B3D-31291536B1FB}" destId="{1BAB833A-4B78-494B-827D-E963D26B8EEE}" srcOrd="0" destOrd="0" presId="urn:microsoft.com/office/officeart/2005/8/layout/vList2"/>
    <dgm:cxn modelId="{5C7E560E-E475-420C-8B1A-63DBA2E9702A}" srcId="{AF2CF7AD-398E-4A4C-9294-FF232DCE851E}" destId="{3688021D-C199-410D-960C-DE802D1F363C}" srcOrd="3" destOrd="0" parTransId="{FB839343-0A49-4822-BA41-84DFBC3F91D3}" sibTransId="{8B255061-F579-4C63-9C86-5C3D9A41F71F}"/>
    <dgm:cxn modelId="{2F5DAFE5-EE1D-4CE5-A42D-F4808B266062}" srcId="{AF2CF7AD-398E-4A4C-9294-FF232DCE851E}" destId="{6F0CD8C9-68D8-40CC-BCE0-A761861F6C1B}" srcOrd="0" destOrd="0" parTransId="{D09DE65A-1E26-4E9F-8E05-C78FBA684BB0}" sibTransId="{A29E9595-5628-4FC0-B478-40CCA7997F04}"/>
    <dgm:cxn modelId="{48BE4F34-4F40-45E9-9CF8-E1F3BD63C77D}" srcId="{AF2CF7AD-398E-4A4C-9294-FF232DCE851E}" destId="{32850C55-F848-48F5-91C5-773847E0E9E6}" srcOrd="2" destOrd="0" parTransId="{AD711180-251A-4B26-8027-3C263AD14FCC}" sibTransId="{E23C87F8-44DC-4E12-AB3A-3D9BB0FBCFBD}"/>
    <dgm:cxn modelId="{BE6BAC5E-CAAA-4700-AA51-D8A991B6AB03}" type="presOf" srcId="{3688021D-C199-410D-960C-DE802D1F363C}" destId="{8823B453-B6A0-4202-80DA-7A5A4B71A786}" srcOrd="0" destOrd="0" presId="urn:microsoft.com/office/officeart/2005/8/layout/vList2"/>
    <dgm:cxn modelId="{57B20EBA-F6B0-451D-995D-4B2E56DE9D59}" type="presOf" srcId="{AF2CF7AD-398E-4A4C-9294-FF232DCE851E}" destId="{7A970E00-0B6C-484A-B5CE-06C20F0E6A76}" srcOrd="0" destOrd="0" presId="urn:microsoft.com/office/officeart/2005/8/layout/vList2"/>
    <dgm:cxn modelId="{9A8051ED-FFF5-44F0-B076-FDEB11A046A4}" type="presOf" srcId="{32850C55-F848-48F5-91C5-773847E0E9E6}" destId="{B79FDA25-1F7F-4E8B-9912-5A16456DAC54}" srcOrd="0" destOrd="0" presId="urn:microsoft.com/office/officeart/2005/8/layout/vList2"/>
    <dgm:cxn modelId="{F964F971-EDF6-4AD1-96BC-E4C3FEFEEF6F}" type="presParOf" srcId="{7A970E00-0B6C-484A-B5CE-06C20F0E6A76}" destId="{1F3BF178-4594-4AFC-92BA-0717BBB3656A}" srcOrd="0" destOrd="0" presId="urn:microsoft.com/office/officeart/2005/8/layout/vList2"/>
    <dgm:cxn modelId="{534D521E-C51A-4C36-BD48-1C9FAE788A27}" type="presParOf" srcId="{7A970E00-0B6C-484A-B5CE-06C20F0E6A76}" destId="{B0CC945F-C0C0-41DC-88AB-2EF41DB8C394}" srcOrd="1" destOrd="0" presId="urn:microsoft.com/office/officeart/2005/8/layout/vList2"/>
    <dgm:cxn modelId="{CC54856D-5D40-4C2E-8365-F9E34AB046E4}" type="presParOf" srcId="{7A970E00-0B6C-484A-B5CE-06C20F0E6A76}" destId="{1BAB833A-4B78-494B-827D-E963D26B8EEE}" srcOrd="2" destOrd="0" presId="urn:microsoft.com/office/officeart/2005/8/layout/vList2"/>
    <dgm:cxn modelId="{95D9CC91-0D63-47FF-B44F-6BDE5A2AC074}" type="presParOf" srcId="{7A970E00-0B6C-484A-B5CE-06C20F0E6A76}" destId="{9DA6A3E6-4BA4-45C0-BE19-AA852750E443}" srcOrd="3" destOrd="0" presId="urn:microsoft.com/office/officeart/2005/8/layout/vList2"/>
    <dgm:cxn modelId="{D435A389-3BD3-49C3-B6C3-45865DB75FEA}" type="presParOf" srcId="{7A970E00-0B6C-484A-B5CE-06C20F0E6A76}" destId="{B79FDA25-1F7F-4E8B-9912-5A16456DAC54}" srcOrd="4" destOrd="0" presId="urn:microsoft.com/office/officeart/2005/8/layout/vList2"/>
    <dgm:cxn modelId="{221C41DD-17EC-4D8E-86A7-1682C1744FA4}" type="presParOf" srcId="{7A970E00-0B6C-484A-B5CE-06C20F0E6A76}" destId="{BAEFBBDD-E3EA-405D-B11D-44978515B27D}" srcOrd="5" destOrd="0" presId="urn:microsoft.com/office/officeart/2005/8/layout/vList2"/>
    <dgm:cxn modelId="{BA8FA485-70B3-492A-8FC5-D6E43419B277}" type="presParOf" srcId="{7A970E00-0B6C-484A-B5CE-06C20F0E6A76}" destId="{8823B453-B6A0-4202-80DA-7A5A4B71A78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083B20-2914-4E9F-A8D3-6B9121181E38}">
      <dsp:nvSpPr>
        <dsp:cNvPr id="0" name=""/>
        <dsp:cNvSpPr/>
      </dsp:nvSpPr>
      <dsp:spPr>
        <a:xfrm>
          <a:off x="0" y="0"/>
          <a:ext cx="8640960" cy="2154713"/>
        </a:xfrm>
        <a:prstGeom prst="roundRect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/>
            <a:t>ОАО «</a:t>
          </a:r>
          <a:r>
            <a:rPr lang="ru-RU" sz="2400" b="1" kern="1200" dirty="0" err="1" smtClean="0"/>
            <a:t>АГАТ-системы</a:t>
          </a:r>
          <a:r>
            <a:rPr lang="ru-RU" sz="2400" b="1" kern="1200" dirty="0" smtClean="0"/>
            <a:t> управления»</a:t>
          </a:r>
          <a:r>
            <a:rPr lang="en-US" sz="2400" b="1" kern="1200" dirty="0" smtClean="0"/>
            <a:t>-</a:t>
          </a:r>
          <a:r>
            <a:rPr lang="ru-RU" sz="2400" b="1" kern="1200" dirty="0" smtClean="0"/>
            <a:t/>
          </a:r>
          <a:br>
            <a:rPr lang="ru-RU" sz="2400" b="1" kern="1200" dirty="0" smtClean="0"/>
          </a:br>
          <a:r>
            <a:rPr lang="ru-RU" sz="2400" b="1" kern="1200" dirty="0" smtClean="0"/>
            <a:t>управляющая компания холдинга </a:t>
          </a:r>
          <a:r>
            <a:rPr lang="en-US" sz="2400" b="1" kern="1200" dirty="0" smtClean="0"/>
            <a:t/>
          </a:r>
          <a:br>
            <a:rPr lang="en-US" sz="2400" b="1" kern="1200" dirty="0" smtClean="0"/>
          </a:br>
          <a:r>
            <a:rPr lang="ru-RU" sz="2400" b="1" kern="1200" dirty="0" smtClean="0"/>
            <a:t>«Геоинформационные системы управления».</a:t>
          </a: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/>
            <a:t>Ведущий системный аналитик Шмидов Илья Юрьевич </a:t>
          </a: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/>
            <a:t>тел.</a:t>
          </a:r>
          <a:r>
            <a:rPr lang="en-US" sz="2400" b="1" kern="1200" dirty="0" smtClean="0"/>
            <a:t>/</a:t>
          </a:r>
          <a:r>
            <a:rPr lang="ru-RU" sz="2400" b="1" kern="1200" dirty="0" smtClean="0"/>
            <a:t>факс  (17)- </a:t>
          </a:r>
          <a:r>
            <a:rPr lang="en-US" sz="2400" b="1" kern="1200" dirty="0" smtClean="0"/>
            <a:t>263</a:t>
          </a:r>
          <a:r>
            <a:rPr lang="ru-RU" sz="2400" b="1" kern="1200" dirty="0" smtClean="0"/>
            <a:t>-9</a:t>
          </a:r>
          <a:r>
            <a:rPr lang="en-US" sz="2400" b="1" kern="1200" dirty="0" smtClean="0"/>
            <a:t>6</a:t>
          </a:r>
          <a:r>
            <a:rPr lang="ru-RU" sz="2400" b="1" kern="1200" dirty="0" smtClean="0"/>
            <a:t>-</a:t>
          </a:r>
          <a:r>
            <a:rPr lang="en-US" sz="2400" b="1" kern="1200" dirty="0" smtClean="0"/>
            <a:t>3</a:t>
          </a:r>
          <a:r>
            <a:rPr lang="ru-RU" sz="2400" b="1" kern="1200" dirty="0" smtClean="0"/>
            <a:t>3</a:t>
          </a:r>
          <a:br>
            <a:rPr lang="ru-RU" sz="2400" b="1" kern="1200" dirty="0" smtClean="0"/>
          </a:br>
          <a:r>
            <a:rPr lang="en-US" sz="2400" b="1" kern="1200" dirty="0" smtClean="0"/>
            <a:t>E-mail: </a:t>
          </a:r>
          <a:r>
            <a:rPr lang="en-US" sz="2400" b="1" kern="1200" dirty="0" smtClean="0">
              <a:hlinkClick xmlns:r="http://schemas.openxmlformats.org/officeDocument/2006/relationships" r:id=""/>
            </a:rPr>
            <a:t>S4@AGAT.IPTEL.BY</a:t>
          </a:r>
          <a:endParaRPr lang="ru-RU" sz="2400" kern="1200" dirty="0"/>
        </a:p>
      </dsp:txBody>
      <dsp:txXfrm>
        <a:off x="0" y="0"/>
        <a:ext cx="8640960" cy="215471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3240FC3-4D16-4A0B-8F74-C066F7C2DDAC}">
      <dsp:nvSpPr>
        <dsp:cNvPr id="0" name=""/>
        <dsp:cNvSpPr/>
      </dsp:nvSpPr>
      <dsp:spPr>
        <a:xfrm>
          <a:off x="0" y="66411"/>
          <a:ext cx="8784976" cy="479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just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Настоящая презентация соответствует редакции от  2013.09.18 документа «Рекомендации о порядке формирования организациями-заявителями базы данных организаций, являющихся контрагентами юридических лиц Республики Беларусь по внешнеторговым договорам в отношении специфических товаров (работ, услуг)»</a:t>
          </a:r>
          <a:r>
            <a:rPr lang="en-US" sz="3200" kern="1200" dirty="0" smtClean="0"/>
            <a:t> (</a:t>
          </a:r>
          <a:r>
            <a:rPr lang="ru-RU" sz="3200" kern="1200" dirty="0" smtClean="0"/>
            <a:t>далее -  Рекомендации</a:t>
          </a:r>
          <a:r>
            <a:rPr lang="en-US" sz="3200" kern="1200" dirty="0" smtClean="0"/>
            <a:t>)</a:t>
          </a:r>
          <a:endParaRPr lang="ru-RU" sz="3200" kern="1200" dirty="0"/>
        </a:p>
      </dsp:txBody>
      <dsp:txXfrm>
        <a:off x="0" y="66411"/>
        <a:ext cx="8784976" cy="479232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50AA0D-874E-4BF7-84FE-A783C7C8B570}">
      <dsp:nvSpPr>
        <dsp:cNvPr id="0" name=""/>
        <dsp:cNvSpPr/>
      </dsp:nvSpPr>
      <dsp:spPr>
        <a:xfrm>
          <a:off x="0" y="660"/>
          <a:ext cx="8208912" cy="20520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Примечания.</a:t>
          </a:r>
          <a:r>
            <a:rPr lang="ru-RU" sz="1800" kern="1200" dirty="0" smtClean="0"/>
            <a:t> </a:t>
          </a:r>
        </a:p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1. Первой строкой в файл-шаблон БД организаций должны быть внесены данные </a:t>
          </a:r>
          <a:r>
            <a:rPr lang="ru-RU" sz="1800" b="1" u="sng" kern="1200" dirty="0" smtClean="0"/>
            <a:t>собственной организации</a:t>
          </a:r>
          <a:r>
            <a:rPr lang="ru-RU" sz="1800" b="1" u="none" kern="1200" dirty="0" smtClean="0"/>
            <a:t> (</a:t>
          </a:r>
          <a:r>
            <a:rPr lang="ru-RU" sz="1800" b="1" kern="1200" dirty="0" smtClean="0"/>
            <a:t>для облегчения последующей идентификации этих файлов  в Госкомвоенпроме). </a:t>
          </a:r>
        </a:p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2. Органам </a:t>
          </a:r>
          <a:r>
            <a:rPr lang="ru-RU" sz="1800" b="1" kern="1200" dirty="0" err="1" smtClean="0"/>
            <a:t>госуправления</a:t>
          </a:r>
          <a:r>
            <a:rPr lang="ru-RU" sz="1800" b="1" kern="1200" dirty="0" smtClean="0"/>
            <a:t> (перечисленным в классификаторах органов </a:t>
          </a:r>
          <a:r>
            <a:rPr lang="ru-RU" sz="1800" b="1" kern="1200" dirty="0" err="1" smtClean="0"/>
            <a:t>госуправления</a:t>
          </a:r>
          <a:r>
            <a:rPr lang="ru-RU" sz="1800" b="1" kern="1200" dirty="0" smtClean="0"/>
            <a:t> РБ и РФ) собственные данные в файл-шаблон БД организаций вносить запрещается.</a:t>
          </a:r>
          <a:endParaRPr lang="ru-RU" sz="1800" b="1" kern="1200" dirty="0"/>
        </a:p>
      </dsp:txBody>
      <dsp:txXfrm>
        <a:off x="0" y="660"/>
        <a:ext cx="8208912" cy="205207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2BF5BE-E49C-4AD6-9292-DABD962C8458}">
      <dsp:nvSpPr>
        <dsp:cNvPr id="0" name=""/>
        <dsp:cNvSpPr/>
      </dsp:nvSpPr>
      <dsp:spPr>
        <a:xfrm>
          <a:off x="0" y="18295"/>
          <a:ext cx="8712968" cy="1277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/>
            <a:t>Информацию для заполнения полей данных об организации брать из договора (контракта) или иного документа, на основании которого запрашивается лицензия. Недостающие данные запросить у организации Покупателя/Продавца (поставщика продукции) либо на </a:t>
          </a:r>
          <a:r>
            <a:rPr lang="ru-RU" sz="1800" b="1" i="0" kern="1200" baseline="0" dirty="0" smtClean="0">
              <a:hlinkClick xmlns:r="http://schemas.openxmlformats.org/officeDocument/2006/relationships" r:id="" action="ppaction://hlinksldjump"/>
            </a:rPr>
            <a:t>официальных сайтах</a:t>
          </a:r>
          <a:r>
            <a:rPr lang="ru-RU" sz="1800" b="1" i="0" kern="1200" baseline="0" dirty="0" smtClean="0"/>
            <a:t>:</a:t>
          </a:r>
          <a:endParaRPr lang="ru-RU" sz="1800" b="1" i="0" kern="1200" baseline="0" dirty="0"/>
        </a:p>
      </dsp:txBody>
      <dsp:txXfrm>
        <a:off x="0" y="18295"/>
        <a:ext cx="8712968" cy="1277640"/>
      </dsp:txXfrm>
    </dsp:sp>
    <dsp:sp modelId="{D1312C8F-AD08-4D48-8CB7-72AD54F3F0D8}">
      <dsp:nvSpPr>
        <dsp:cNvPr id="0" name=""/>
        <dsp:cNvSpPr/>
      </dsp:nvSpPr>
      <dsp:spPr>
        <a:xfrm>
          <a:off x="0" y="1356415"/>
          <a:ext cx="8712968" cy="1277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/>
            <a:t>для российских организаций - на сайте Федеральной налоговой службы Российской Федерации http://egrul.nalog.ru/#;</a:t>
          </a:r>
          <a:endParaRPr lang="ru-RU" sz="1800" b="1" i="0" kern="1200" baseline="0" dirty="0"/>
        </a:p>
      </dsp:txBody>
      <dsp:txXfrm>
        <a:off x="0" y="1356415"/>
        <a:ext cx="8712968" cy="1277640"/>
      </dsp:txXfrm>
    </dsp:sp>
    <dsp:sp modelId="{ACEBD4E2-D558-4F80-842F-032A94EE6048}">
      <dsp:nvSpPr>
        <dsp:cNvPr id="0" name=""/>
        <dsp:cNvSpPr/>
      </dsp:nvSpPr>
      <dsp:spPr>
        <a:xfrm>
          <a:off x="0" y="2694535"/>
          <a:ext cx="8712968" cy="1277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/>
            <a:t>для казахстанских организаций – на сайте Налогового комитета Министерства финансов Республики Казахстан http://www.salyk.gov.kz/ru/Pages/findtaxpayers.aspx;</a:t>
          </a:r>
          <a:endParaRPr lang="ru-RU" sz="1800" b="1" i="0" kern="1200" baseline="0" dirty="0"/>
        </a:p>
      </dsp:txBody>
      <dsp:txXfrm>
        <a:off x="0" y="2694535"/>
        <a:ext cx="8712968" cy="1277640"/>
      </dsp:txXfrm>
    </dsp:sp>
    <dsp:sp modelId="{B4E9B914-0143-4576-B8BE-912100E3DE21}">
      <dsp:nvSpPr>
        <dsp:cNvPr id="0" name=""/>
        <dsp:cNvSpPr/>
      </dsp:nvSpPr>
      <dsp:spPr>
        <a:xfrm>
          <a:off x="0" y="4032655"/>
          <a:ext cx="8712968" cy="1277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/>
            <a:t>для белорусских организаций (только наименования) – на сайте "База данных наименований юридических лиц, содержащихся в Едином государственном регистре юридических лиц и индивидуальных предпринимателей Министерства юстиции Республики Беларусь" http://egr.minjust.by/.</a:t>
          </a:r>
          <a:endParaRPr lang="ru-RU" sz="1800" b="1" i="0" kern="1200" baseline="0" dirty="0"/>
        </a:p>
      </dsp:txBody>
      <dsp:txXfrm>
        <a:off x="0" y="4032655"/>
        <a:ext cx="8712968" cy="127764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2BF5BE-E49C-4AD6-9292-DABD962C8458}">
      <dsp:nvSpPr>
        <dsp:cNvPr id="0" name=""/>
        <dsp:cNvSpPr/>
      </dsp:nvSpPr>
      <dsp:spPr>
        <a:xfrm>
          <a:off x="0" y="3450"/>
          <a:ext cx="8712968" cy="13408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/>
            <a:t>Информацию для заполнения полей данных об организации брать из договора (контракта) или иного документа, на основании которого запрашивается </a:t>
          </a:r>
          <a:r>
            <a:rPr lang="ru-RU" sz="1800" b="1" i="0" kern="1200" baseline="0" dirty="0" smtClean="0"/>
            <a:t>разрешительный документ (лицензия, выписка из перечня). </a:t>
          </a:r>
          <a:r>
            <a:rPr lang="ru-RU" sz="1800" b="1" i="0" kern="1200" baseline="0" dirty="0" smtClean="0"/>
            <a:t>Недостающие данные запросить у организации Покупателя/Продавца (поставщика продукции) либо на </a:t>
          </a:r>
          <a:r>
            <a:rPr lang="ru-RU" sz="1800" b="1" i="0" kern="1200" baseline="0" dirty="0" smtClean="0">
              <a:hlinkClick xmlns:r="http://schemas.openxmlformats.org/officeDocument/2006/relationships" r:id="" action="ppaction://hlinksldjump"/>
            </a:rPr>
            <a:t>официальных сайтах</a:t>
          </a:r>
          <a:r>
            <a:rPr lang="ru-RU" sz="1800" b="1" i="0" kern="1200" baseline="0" dirty="0" smtClean="0"/>
            <a:t>:</a:t>
          </a:r>
          <a:endParaRPr lang="ru-RU" sz="1800" b="1" i="0" kern="1200" baseline="0" dirty="0"/>
        </a:p>
      </dsp:txBody>
      <dsp:txXfrm>
        <a:off x="0" y="3450"/>
        <a:ext cx="8712968" cy="1340836"/>
      </dsp:txXfrm>
    </dsp:sp>
    <dsp:sp modelId="{D1312C8F-AD08-4D48-8CB7-72AD54F3F0D8}">
      <dsp:nvSpPr>
        <dsp:cNvPr id="0" name=""/>
        <dsp:cNvSpPr/>
      </dsp:nvSpPr>
      <dsp:spPr>
        <a:xfrm>
          <a:off x="0" y="1354735"/>
          <a:ext cx="8712968" cy="9847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/>
            <a:t>для российских организаций - на сайте Федеральной налоговой службы Российской Федерации http://egrul.nalog.ru/#;</a:t>
          </a:r>
          <a:endParaRPr lang="ru-RU" sz="1800" b="1" i="0" kern="1200" baseline="0" dirty="0"/>
        </a:p>
      </dsp:txBody>
      <dsp:txXfrm>
        <a:off x="0" y="1354735"/>
        <a:ext cx="8712968" cy="984765"/>
      </dsp:txXfrm>
    </dsp:sp>
    <dsp:sp modelId="{ACEBD4E2-D558-4F80-842F-032A94EE6048}">
      <dsp:nvSpPr>
        <dsp:cNvPr id="0" name=""/>
        <dsp:cNvSpPr/>
      </dsp:nvSpPr>
      <dsp:spPr>
        <a:xfrm>
          <a:off x="0" y="2349949"/>
          <a:ext cx="8712968" cy="9847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/>
            <a:t>для казахстанских организаций – на сайте Налогового комитета Министерства финансов Республики </a:t>
          </a:r>
          <a:r>
            <a:rPr lang="ru-RU" sz="1800" b="1" i="0" kern="1200" baseline="0" dirty="0" smtClean="0"/>
            <a:t>Казахстан</a:t>
          </a:r>
          <a:br>
            <a:rPr lang="ru-RU" sz="1800" b="1" i="0" kern="1200" baseline="0" dirty="0" smtClean="0"/>
          </a:br>
          <a:r>
            <a:rPr lang="ru-RU" sz="1800" b="1" i="0" kern="1200" baseline="0" dirty="0" smtClean="0"/>
            <a:t> </a:t>
          </a:r>
          <a:r>
            <a:rPr lang="ru-RU" sz="1800" b="1" i="0" kern="1200" baseline="0" dirty="0" smtClean="0"/>
            <a:t>http://www.salyk.gov.kz/ru/Pages/findtaxpayers.aspx;</a:t>
          </a:r>
          <a:endParaRPr lang="ru-RU" sz="1800" b="1" i="0" kern="1200" baseline="0" dirty="0"/>
        </a:p>
      </dsp:txBody>
      <dsp:txXfrm>
        <a:off x="0" y="2349949"/>
        <a:ext cx="8712968" cy="984765"/>
      </dsp:txXfrm>
    </dsp:sp>
    <dsp:sp modelId="{B4E9B914-0143-4576-B8BE-912100E3DE21}">
      <dsp:nvSpPr>
        <dsp:cNvPr id="0" name=""/>
        <dsp:cNvSpPr/>
      </dsp:nvSpPr>
      <dsp:spPr>
        <a:xfrm>
          <a:off x="0" y="3345162"/>
          <a:ext cx="8712968" cy="9847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/>
            <a:t>для белорусских организаций (только наименования) – на сайте "База данных наименований юридических лиц, содержащихся в Едином государственном регистре юридических лиц и индивидуальных предпринимателей Министерства юстиции Республики Беларусь" http://egr.minjust.by/.</a:t>
          </a:r>
          <a:endParaRPr lang="ru-RU" sz="1800" b="1" i="0" kern="1200" baseline="0" dirty="0"/>
        </a:p>
      </dsp:txBody>
      <dsp:txXfrm>
        <a:off x="0" y="3345162"/>
        <a:ext cx="8712968" cy="984765"/>
      </dsp:txXfrm>
    </dsp:sp>
    <dsp:sp modelId="{BAC59D89-CBE3-456D-A5BC-69BD970F8A53}">
      <dsp:nvSpPr>
        <dsp:cNvPr id="0" name=""/>
        <dsp:cNvSpPr/>
      </dsp:nvSpPr>
      <dsp:spPr>
        <a:xfrm>
          <a:off x="0" y="4319213"/>
          <a:ext cx="8712968" cy="9847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u="sng" kern="1200" baseline="0" dirty="0" smtClean="0">
              <a:solidFill>
                <a:srgbClr val="FFFF00"/>
              </a:solidFill>
            </a:rPr>
            <a:t>Внимание! При подготовке очередного заявления (заявки) необходимо актуализировать данные обо всех организациях, упоминаемых в заявлении (заявке), на дату его подготовки.</a:t>
          </a:r>
          <a:endParaRPr lang="ru-RU" sz="1800" b="1" i="0" u="sng" kern="1200" baseline="0" dirty="0">
            <a:solidFill>
              <a:srgbClr val="FFFF00"/>
            </a:solidFill>
          </a:endParaRPr>
        </a:p>
      </dsp:txBody>
      <dsp:txXfrm>
        <a:off x="0" y="4319213"/>
        <a:ext cx="8712968" cy="98476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04BDBA-8161-4107-90AD-C3C8071EAC43}">
      <dsp:nvSpPr>
        <dsp:cNvPr id="0" name=""/>
        <dsp:cNvSpPr/>
      </dsp:nvSpPr>
      <dsp:spPr>
        <a:xfrm>
          <a:off x="0" y="0"/>
          <a:ext cx="3682751" cy="13197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При получении новой версии файла шаблона БД организаций:</a:t>
          </a:r>
          <a:endParaRPr lang="ru-RU" sz="2400" kern="1200" dirty="0"/>
        </a:p>
      </dsp:txBody>
      <dsp:txXfrm>
        <a:off x="0" y="0"/>
        <a:ext cx="3682751" cy="1319759"/>
      </dsp:txXfrm>
    </dsp:sp>
    <dsp:sp modelId="{463AE6B1-2305-433A-9927-7AB3B900EE0B}">
      <dsp:nvSpPr>
        <dsp:cNvPr id="0" name=""/>
        <dsp:cNvSpPr/>
      </dsp:nvSpPr>
      <dsp:spPr>
        <a:xfrm>
          <a:off x="0" y="1499512"/>
          <a:ext cx="3682751" cy="3378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927" tIns="30480" rIns="170688" bIns="30480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900" kern="1200" dirty="0" smtClean="0"/>
            <a:t>поместить в папку «</a:t>
          </a:r>
          <a:r>
            <a:rPr lang="en-US" sz="1900" kern="1200" dirty="0" smtClean="0"/>
            <a:t>GVPK</a:t>
          </a:r>
          <a:r>
            <a:rPr lang="ru-RU" sz="1900" kern="1200" dirty="0" smtClean="0"/>
            <a:t>» копию этого файла и открыть ее двойным щелчком левой клавиши графического манипулятора;</a:t>
          </a:r>
          <a:endParaRPr lang="ru-RU" sz="1900" kern="1200" dirty="0"/>
        </a:p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900" kern="1200" dirty="0" smtClean="0"/>
            <a:t>при появлении сообщения </a:t>
          </a:r>
          <a:r>
            <a:rPr lang="en-US" sz="1900" kern="1200" dirty="0" smtClean="0"/>
            <a:t>Microsoft Office InfoPath</a:t>
          </a:r>
          <a:r>
            <a:rPr lang="ru-RU" sz="1900" kern="1200" dirty="0" smtClean="0"/>
            <a:t> «Конфликт шаблонов форм» левой клавишей графического манипулятора нажать кнопку «Заменить шаблон формы на компьютере»;</a:t>
          </a:r>
          <a:endParaRPr lang="ru-RU" sz="1900" kern="1200" dirty="0"/>
        </a:p>
      </dsp:txBody>
      <dsp:txXfrm>
        <a:off x="0" y="1499512"/>
        <a:ext cx="3682751" cy="337824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04BDBA-8161-4107-90AD-C3C8071EAC43}">
      <dsp:nvSpPr>
        <dsp:cNvPr id="0" name=""/>
        <dsp:cNvSpPr/>
      </dsp:nvSpPr>
      <dsp:spPr>
        <a:xfrm>
          <a:off x="0" y="0"/>
          <a:ext cx="3682751" cy="131975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При получении новой версии файла шаблона БД организаций:</a:t>
          </a:r>
          <a:endParaRPr lang="ru-RU" sz="2400" kern="1200" dirty="0"/>
        </a:p>
      </dsp:txBody>
      <dsp:txXfrm>
        <a:off x="0" y="0"/>
        <a:ext cx="3682751" cy="1319759"/>
      </dsp:txXfrm>
    </dsp:sp>
    <dsp:sp modelId="{463AE6B1-2305-433A-9927-7AB3B900EE0B}">
      <dsp:nvSpPr>
        <dsp:cNvPr id="0" name=""/>
        <dsp:cNvSpPr/>
      </dsp:nvSpPr>
      <dsp:spPr>
        <a:xfrm>
          <a:off x="0" y="1400152"/>
          <a:ext cx="3682751" cy="3576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927" tIns="30480" rIns="170688" bIns="30480" numCol="1" spcCol="1270" anchor="t" anchorCtr="0">
          <a:noAutofit/>
        </a:bodyPr>
        <a:lstStyle/>
        <a:p>
          <a:pPr marL="171450" lvl="1" indent="-171450" algn="l" defTabSz="8445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900" kern="1200" dirty="0" smtClean="0"/>
            <a:t>при появлении пустого окна «Форма1 - </a:t>
          </a:r>
          <a:r>
            <a:rPr lang="en-US" sz="1900" kern="1200" dirty="0" smtClean="0"/>
            <a:t>Microsoft Office InfoPath</a:t>
          </a:r>
          <a:r>
            <a:rPr lang="ru-RU" sz="1900" kern="1200" dirty="0" smtClean="0"/>
            <a:t>» закрыть его нажатием левой клавишей графического манипулятора кнопки «</a:t>
          </a:r>
          <a:r>
            <a:rPr lang="ru-RU" sz="1900" kern="1200" dirty="0" err="1" smtClean="0"/>
            <a:t>х</a:t>
          </a:r>
          <a:r>
            <a:rPr lang="ru-RU" sz="1900" kern="1200" dirty="0" smtClean="0"/>
            <a:t>» в правом верхнем углу окна;</a:t>
          </a:r>
          <a:endParaRPr lang="ru-RU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900" kern="1200" dirty="0" smtClean="0"/>
            <a:t>при появлении сообщения «Сохранить изменения в документе "Форма1"?» нажать левой клавишей графического манипулятора на кнопку «Нет»;</a:t>
          </a:r>
        </a:p>
      </dsp:txBody>
      <dsp:txXfrm>
        <a:off x="0" y="1400152"/>
        <a:ext cx="3682751" cy="357696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04BDBA-8161-4107-90AD-C3C8071EAC43}">
      <dsp:nvSpPr>
        <dsp:cNvPr id="0" name=""/>
        <dsp:cNvSpPr/>
      </dsp:nvSpPr>
      <dsp:spPr>
        <a:xfrm>
          <a:off x="0" y="0"/>
          <a:ext cx="4330824" cy="7925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При получении новой версии файла шаблона БД организаций:</a:t>
          </a:r>
          <a:endParaRPr lang="ru-RU" sz="2000" kern="1200" dirty="0"/>
        </a:p>
      </dsp:txBody>
      <dsp:txXfrm>
        <a:off x="0" y="0"/>
        <a:ext cx="4330824" cy="792532"/>
      </dsp:txXfrm>
    </dsp:sp>
    <dsp:sp modelId="{463AE6B1-2305-433A-9927-7AB3B900EE0B}">
      <dsp:nvSpPr>
        <dsp:cNvPr id="0" name=""/>
        <dsp:cNvSpPr/>
      </dsp:nvSpPr>
      <dsp:spPr>
        <a:xfrm>
          <a:off x="0" y="793571"/>
          <a:ext cx="4330824" cy="36698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504" tIns="22860" rIns="128016" bIns="2286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двойным щелчком левой клавиши графического манипулятора открыть ранее созданный файл «</a:t>
          </a:r>
          <a:r>
            <a:rPr lang="en-US" sz="1800" kern="1200" dirty="0" smtClean="0"/>
            <a:t>organization</a:t>
          </a:r>
          <a:r>
            <a:rPr lang="ru-RU" sz="1800" kern="1200" dirty="0" smtClean="0"/>
            <a:t>.</a:t>
          </a:r>
          <a:r>
            <a:rPr lang="en-US" sz="1800" kern="1200" dirty="0" smtClean="0"/>
            <a:t>xml</a:t>
          </a:r>
          <a:r>
            <a:rPr lang="ru-RU" sz="1800" kern="1200" dirty="0" smtClean="0"/>
            <a:t>» на диске «</a:t>
          </a:r>
          <a:r>
            <a:rPr lang="en-US" sz="1800" kern="1200" dirty="0" smtClean="0"/>
            <a:t>D</a:t>
          </a:r>
          <a:r>
            <a:rPr lang="ru-RU" sz="1800" kern="1200" dirty="0" smtClean="0"/>
            <a:t>:» в папке «</a:t>
          </a:r>
          <a:r>
            <a:rPr lang="en-US" sz="1800" kern="1200" dirty="0" smtClean="0"/>
            <a:t>GVPK</a:t>
          </a:r>
          <a:r>
            <a:rPr lang="ru-RU" sz="1800" kern="1200" dirty="0" smtClean="0"/>
            <a:t>» и сохранить его из меню «</a:t>
          </a:r>
          <a:r>
            <a:rPr lang="ru-RU" sz="1800" kern="1200" dirty="0" err="1" smtClean="0"/>
            <a:t>Файл\Сохранить</a:t>
          </a:r>
          <a:r>
            <a:rPr lang="ru-RU" sz="1800" kern="1200" dirty="0" smtClean="0"/>
            <a:t>» либо нажатием комбинации клавиш «</a:t>
          </a:r>
          <a:r>
            <a:rPr lang="en-US" sz="1800" kern="1200" dirty="0" smtClean="0"/>
            <a:t>Ctrl</a:t>
          </a:r>
          <a:r>
            <a:rPr lang="ru-RU" sz="1800" kern="1200" dirty="0" smtClean="0"/>
            <a:t>+</a:t>
          </a:r>
          <a:r>
            <a:rPr lang="en-US" sz="1800" kern="1200" dirty="0" smtClean="0"/>
            <a:t>S</a:t>
          </a:r>
          <a:r>
            <a:rPr lang="ru-RU" sz="1800" kern="1200" dirty="0" smtClean="0"/>
            <a:t>».</a:t>
          </a:r>
          <a:endParaRPr lang="ru-RU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сформированный таким образом файл «</a:t>
          </a:r>
          <a:r>
            <a:rPr lang="en-US" sz="1800" kern="1200" dirty="0" smtClean="0"/>
            <a:t>organization</a:t>
          </a:r>
          <a:r>
            <a:rPr lang="ru-RU" sz="1800" kern="1200" dirty="0" smtClean="0"/>
            <a:t>.</a:t>
          </a:r>
          <a:r>
            <a:rPr lang="en-US" sz="1800" kern="1200" dirty="0" smtClean="0"/>
            <a:t>xml</a:t>
          </a:r>
          <a:r>
            <a:rPr lang="ru-RU" sz="1800" kern="1200" dirty="0" smtClean="0"/>
            <a:t>» будет содержать ранее введенную информацию, а также соответствовать новой версии файла шаблона БД организаций</a:t>
          </a:r>
          <a:endParaRPr lang="ru-RU" sz="1800" kern="1200" dirty="0"/>
        </a:p>
      </dsp:txBody>
      <dsp:txXfrm>
        <a:off x="0" y="793571"/>
        <a:ext cx="4330824" cy="3669885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3BF178-4594-4AFC-92BA-0717BBB3656A}">
      <dsp:nvSpPr>
        <dsp:cNvPr id="0" name=""/>
        <dsp:cNvSpPr/>
      </dsp:nvSpPr>
      <dsp:spPr>
        <a:xfrm>
          <a:off x="0" y="1553"/>
          <a:ext cx="8928991" cy="12866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just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При подготовке заявлений на лицензии и заявок на выписки параметры организаций из файла </a:t>
          </a:r>
          <a:r>
            <a:rPr lang="en-US" sz="2200" kern="1200" dirty="0" smtClean="0"/>
            <a:t>organization.xml </a:t>
          </a:r>
          <a:r>
            <a:rPr lang="ru-RU" sz="2200" kern="1200" dirty="0" smtClean="0"/>
            <a:t>автоматически переписываются в соответствующие файлы заявлений (заявок) и в их составе предоставляются в ОЭКЛ. </a:t>
          </a:r>
          <a:endParaRPr lang="ru-RU" sz="2200" kern="1200" dirty="0"/>
        </a:p>
      </dsp:txBody>
      <dsp:txXfrm>
        <a:off x="0" y="1553"/>
        <a:ext cx="8928991" cy="1286634"/>
      </dsp:txXfrm>
    </dsp:sp>
    <dsp:sp modelId="{1BAB833A-4B78-494B-827D-E963D26B8EEE}">
      <dsp:nvSpPr>
        <dsp:cNvPr id="0" name=""/>
        <dsp:cNvSpPr/>
      </dsp:nvSpPr>
      <dsp:spPr>
        <a:xfrm>
          <a:off x="0" y="1299831"/>
          <a:ext cx="8928991" cy="12866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just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u="sng" kern="1200" dirty="0" smtClean="0">
              <a:solidFill>
                <a:srgbClr val="FFFF00"/>
              </a:solidFill>
            </a:rPr>
            <a:t>Рекомендуется</a:t>
          </a:r>
          <a:r>
            <a:rPr lang="ru-RU" sz="2200" b="1" kern="1200" dirty="0" smtClean="0">
              <a:solidFill>
                <a:srgbClr val="FFFF00"/>
              </a:solidFill>
            </a:rPr>
            <a:t> на этапе предварительной подготовки контрактных документов предоставить в ОЭКЛ файл БД организаций (</a:t>
          </a:r>
          <a:r>
            <a:rPr lang="en-US" sz="2200" b="1" kern="1200" dirty="0" smtClean="0">
              <a:solidFill>
                <a:srgbClr val="FFFF00"/>
              </a:solidFill>
            </a:rPr>
            <a:t>organization.xml</a:t>
          </a:r>
          <a:r>
            <a:rPr lang="ru-RU" sz="2200" b="1" kern="1200" dirty="0" smtClean="0">
              <a:solidFill>
                <a:srgbClr val="FFFF00"/>
              </a:solidFill>
            </a:rPr>
            <a:t>) для предварительного ввода параметров организаций в БД СИМО НСЭК РБ. </a:t>
          </a:r>
          <a:endParaRPr lang="ru-RU" sz="2200" b="1" kern="1200" dirty="0">
            <a:solidFill>
              <a:srgbClr val="FFFF00"/>
            </a:solidFill>
          </a:endParaRPr>
        </a:p>
      </dsp:txBody>
      <dsp:txXfrm>
        <a:off x="0" y="1299831"/>
        <a:ext cx="8928991" cy="1286634"/>
      </dsp:txXfrm>
    </dsp:sp>
    <dsp:sp modelId="{B79FDA25-1F7F-4E8B-9912-5A16456DAC54}">
      <dsp:nvSpPr>
        <dsp:cNvPr id="0" name=""/>
        <dsp:cNvSpPr/>
      </dsp:nvSpPr>
      <dsp:spPr>
        <a:xfrm>
          <a:off x="0" y="2598109"/>
          <a:ext cx="8928991" cy="12866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just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smtClean="0">
              <a:solidFill>
                <a:schemeClr val="bg1"/>
              </a:solidFill>
            </a:rPr>
            <a:t>Работник ОЭКЛ может осуществить предварительный анализ и ввод данных организаций в БД СИМО НСЭК РБ. При этом результаты входного контроля в форме протокола импорта  передаются заявителю </a:t>
          </a:r>
          <a:r>
            <a:rPr lang="en-US" sz="2200" b="0" kern="1200" dirty="0" smtClean="0">
              <a:solidFill>
                <a:schemeClr val="bg1"/>
              </a:solidFill>
            </a:rPr>
            <a:t>(</a:t>
          </a:r>
          <a:r>
            <a:rPr lang="ru-RU" sz="2200" b="0" kern="1200" dirty="0" smtClean="0">
              <a:solidFill>
                <a:schemeClr val="bg1"/>
              </a:solidFill>
            </a:rPr>
            <a:t>в формате текстового файла</a:t>
          </a:r>
          <a:r>
            <a:rPr lang="en-US" sz="2200" b="0" kern="1200" dirty="0" smtClean="0">
              <a:solidFill>
                <a:schemeClr val="bg1"/>
              </a:solidFill>
            </a:rPr>
            <a:t>)</a:t>
          </a:r>
          <a:r>
            <a:rPr lang="ru-RU" sz="2200" b="0" kern="1200" dirty="0" smtClean="0">
              <a:solidFill>
                <a:schemeClr val="bg1"/>
              </a:solidFill>
            </a:rPr>
            <a:t> для анализа и устранения ошибок.</a:t>
          </a:r>
          <a:endParaRPr lang="ru-RU" sz="2200" b="0" kern="1200" dirty="0">
            <a:solidFill>
              <a:schemeClr val="bg1"/>
            </a:solidFill>
          </a:endParaRPr>
        </a:p>
      </dsp:txBody>
      <dsp:txXfrm>
        <a:off x="0" y="2598109"/>
        <a:ext cx="8928991" cy="1286634"/>
      </dsp:txXfrm>
    </dsp:sp>
    <dsp:sp modelId="{8823B453-B6A0-4202-80DA-7A5A4B71A786}">
      <dsp:nvSpPr>
        <dsp:cNvPr id="0" name=""/>
        <dsp:cNvSpPr/>
      </dsp:nvSpPr>
      <dsp:spPr>
        <a:xfrm>
          <a:off x="0" y="3896388"/>
          <a:ext cx="8928991" cy="12866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just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rgbClr val="C00000"/>
              </a:solidFill>
            </a:rPr>
            <a:t>Предварительный анализ и ввод параметров организаций значительно сокращает время последующего ввода заявки (заявления)!</a:t>
          </a:r>
          <a:endParaRPr lang="ru-RU" sz="2200" b="1" kern="1200" dirty="0">
            <a:solidFill>
              <a:srgbClr val="C00000"/>
            </a:solidFill>
          </a:endParaRPr>
        </a:p>
      </dsp:txBody>
      <dsp:txXfrm>
        <a:off x="0" y="3896388"/>
        <a:ext cx="8928991" cy="12866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BC81F6-DDC4-4202-9172-90EF7CE77F77}" type="datetimeFigureOut">
              <a:rPr lang="ru-RU" smtClean="0"/>
              <a:pPr/>
              <a:t>23.09.2013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76106D-85BF-4F49-B237-1AEFB9FE32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60B723B-0C11-4196-96E4-F143061EF5C1}" type="slidenum">
              <a:rPr lang="ru-RU" smtClean="0">
                <a:latin typeface="Arial" pitchFamily="34" charset="0"/>
              </a:rPr>
              <a:pPr/>
              <a:t>1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27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7CAF099-C9AA-4C3D-A4C5-0694C14A4E21}" type="slidenum">
              <a:rPr lang="ru-RU" smtClean="0">
                <a:latin typeface="Arial" pitchFamily="34" charset="0"/>
              </a:rPr>
              <a:pPr/>
              <a:t>31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21CC-1EA0-4C8E-9952-5CB8C63FB06D}" type="datetimeFigureOut">
              <a:rPr lang="ru-RU" smtClean="0"/>
              <a:pPr/>
              <a:t>23.09.2013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FCB97-2D9B-4C95-83EB-ABD205F74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21CC-1EA0-4C8E-9952-5CB8C63FB06D}" type="datetimeFigureOut">
              <a:rPr lang="ru-RU" smtClean="0"/>
              <a:pPr/>
              <a:t>23.09.2013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FCB97-2D9B-4C95-83EB-ABD205F74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21CC-1EA0-4C8E-9952-5CB8C63FB06D}" type="datetimeFigureOut">
              <a:rPr lang="ru-RU" smtClean="0"/>
              <a:pPr/>
              <a:t>23.09.2013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FCB97-2D9B-4C95-83EB-ABD205F74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21CC-1EA0-4C8E-9952-5CB8C63FB06D}" type="datetimeFigureOut">
              <a:rPr lang="ru-RU" smtClean="0"/>
              <a:pPr/>
              <a:t>23.09.2013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FCB97-2D9B-4C95-83EB-ABD205F74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21CC-1EA0-4C8E-9952-5CB8C63FB06D}" type="datetimeFigureOut">
              <a:rPr lang="ru-RU" smtClean="0"/>
              <a:pPr/>
              <a:t>23.09.2013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FCB97-2D9B-4C95-83EB-ABD205F74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21CC-1EA0-4C8E-9952-5CB8C63FB06D}" type="datetimeFigureOut">
              <a:rPr lang="ru-RU" smtClean="0"/>
              <a:pPr/>
              <a:t>23.09.2013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FCB97-2D9B-4C95-83EB-ABD205F74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21CC-1EA0-4C8E-9952-5CB8C63FB06D}" type="datetimeFigureOut">
              <a:rPr lang="ru-RU" smtClean="0"/>
              <a:pPr/>
              <a:t>23.09.2013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FCB97-2D9B-4C95-83EB-ABD205F74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21CC-1EA0-4C8E-9952-5CB8C63FB06D}" type="datetimeFigureOut">
              <a:rPr lang="ru-RU" smtClean="0"/>
              <a:pPr/>
              <a:t>23.09.2013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FCB97-2D9B-4C95-83EB-ABD205F74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21CC-1EA0-4C8E-9952-5CB8C63FB06D}" type="datetimeFigureOut">
              <a:rPr lang="ru-RU" smtClean="0"/>
              <a:pPr/>
              <a:t>23.09.2013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FCB97-2D9B-4C95-83EB-ABD205F74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21CC-1EA0-4C8E-9952-5CB8C63FB06D}" type="datetimeFigureOut">
              <a:rPr lang="ru-RU" smtClean="0"/>
              <a:pPr/>
              <a:t>23.09.2013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FCB97-2D9B-4C95-83EB-ABD205F74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D21CC-1EA0-4C8E-9952-5CB8C63FB06D}" type="datetimeFigureOut">
              <a:rPr lang="ru-RU" smtClean="0"/>
              <a:pPr/>
              <a:t>23.09.2013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FCB97-2D9B-4C95-83EB-ABD205F74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D21CC-1EA0-4C8E-9952-5CB8C63FB06D}" type="datetimeFigureOut">
              <a:rPr lang="ru-RU" smtClean="0"/>
              <a:pPr/>
              <a:t>23.09.2013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FCB97-2D9B-4C95-83EB-ABD205F742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7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image" Target="../media/image3.jpeg"/><Relationship Id="rId7" Type="http://schemas.openxmlformats.org/officeDocument/2006/relationships/diagramLayout" Target="../diagrams/layout3.xm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5" Type="http://schemas.openxmlformats.org/officeDocument/2006/relationships/slide" Target="slide31.xml"/><Relationship Id="rId10" Type="http://schemas.microsoft.com/office/2007/relationships/diagramDrawing" Target="../diagrams/drawing3.xml"/><Relationship Id="rId4" Type="http://schemas.openxmlformats.org/officeDocument/2006/relationships/image" Target="../media/image18.png"/><Relationship Id="rId9" Type="http://schemas.openxmlformats.org/officeDocument/2006/relationships/diagramColors" Target="../diagrams/colors3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5.xm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jpeg"/><Relationship Id="rId7" Type="http://schemas.openxmlformats.org/officeDocument/2006/relationships/image" Target="../media/image20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slide" Target="slide38.xml"/><Relationship Id="rId4" Type="http://schemas.openxmlformats.org/officeDocument/2006/relationships/slide" Target="slide22.xml"/><Relationship Id="rId9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8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2.tif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slide" Target="slide34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.jpeg"/><Relationship Id="rId7" Type="http://schemas.openxmlformats.org/officeDocument/2006/relationships/image" Target="../media/image40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6.xm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10" Type="http://schemas.openxmlformats.org/officeDocument/2006/relationships/slide" Target="slide9.xml"/><Relationship Id="rId4" Type="http://schemas.openxmlformats.org/officeDocument/2006/relationships/diagramData" Target="../diagrams/data6.xml"/><Relationship Id="rId9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7.xm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11" Type="http://schemas.openxmlformats.org/officeDocument/2006/relationships/slide" Target="slide9.xml"/><Relationship Id="rId5" Type="http://schemas.openxmlformats.org/officeDocument/2006/relationships/diagramLayout" Target="../diagrams/layout7.xml"/><Relationship Id="rId10" Type="http://schemas.openxmlformats.org/officeDocument/2006/relationships/image" Target="../media/image45.png"/><Relationship Id="rId4" Type="http://schemas.openxmlformats.org/officeDocument/2006/relationships/diagramData" Target="../diagrams/data7.xml"/><Relationship Id="rId9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8.xm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11" Type="http://schemas.openxmlformats.org/officeDocument/2006/relationships/slide" Target="slide9.xml"/><Relationship Id="rId5" Type="http://schemas.openxmlformats.org/officeDocument/2006/relationships/diagramLayout" Target="../diagrams/layout8.xml"/><Relationship Id="rId10" Type="http://schemas.openxmlformats.org/officeDocument/2006/relationships/image" Target="../media/image47.png"/><Relationship Id="rId4" Type="http://schemas.openxmlformats.org/officeDocument/2006/relationships/diagramData" Target="../diagrams/data8.xml"/><Relationship Id="rId9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9.xm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vpk.gov.by/" TargetMode="External"/><Relationship Id="rId4" Type="http://schemas.openxmlformats.org/officeDocument/2006/relationships/slide" Target="slide3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slide" Target="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1340768"/>
            <a:ext cx="9144000" cy="3168352"/>
          </a:xfrm>
          <a:extLst>
            <a:ext uri="{909E8E84-426E-40DD-AFC4-6F175D3DCCD1}"/>
            <a:ext uri="{91240B29-F687-4F45-9708-019B960494DF}"/>
          </a:extLst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spcBef>
                <a:spcPts val="1200"/>
              </a:spcBef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ВЕДЕНИЕ 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БАЗЫ ДАННЫХ ОРГАНИЗАЦИЙ 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 ВНУТРИФИРМЕННЫХ СИСТЕМАХ ЭКСПОРТНОГО КОНТРОЛЯ РЕСПУБЛИКИ БЕЛАРУСЬ</a:t>
            </a:r>
          </a:p>
        </p:txBody>
      </p:sp>
      <p:sp>
        <p:nvSpPr>
          <p:cNvPr id="3075" name="Rectangle 5"/>
          <p:cNvSpPr>
            <a:spLocks noChangeArrowheads="1"/>
          </p:cNvSpPr>
          <p:nvPr/>
        </p:nvSpPr>
        <p:spPr bwMode="auto">
          <a:xfrm>
            <a:off x="0" y="3157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endParaRPr lang="ru-RU"/>
          </a:p>
        </p:txBody>
      </p:sp>
      <p:graphicFrame>
        <p:nvGraphicFramePr>
          <p:cNvPr id="5" name="Схема 4"/>
          <p:cNvGraphicFramePr/>
          <p:nvPr/>
        </p:nvGraphicFramePr>
        <p:xfrm>
          <a:off x="251520" y="4581128"/>
          <a:ext cx="8640960" cy="2156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3" name="Picture 2"/>
          <p:cNvPicPr preferRelativeResize="0"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816" y="0"/>
            <a:ext cx="3060000" cy="13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Группа 11"/>
          <p:cNvGrpSpPr/>
          <p:nvPr/>
        </p:nvGrpSpPr>
        <p:grpSpPr>
          <a:xfrm>
            <a:off x="4427984" y="44784"/>
            <a:ext cx="4680000" cy="1260000"/>
            <a:chOff x="4427984" y="44784"/>
            <a:chExt cx="4680000" cy="1260000"/>
          </a:xfrm>
        </p:grpSpPr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4427984" y="44784"/>
              <a:ext cx="4680000" cy="1260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grpSp>
          <p:nvGrpSpPr>
            <p:cNvPr id="14" name="Group 8"/>
            <p:cNvGrpSpPr>
              <a:grpSpLocks/>
            </p:cNvGrpSpPr>
            <p:nvPr/>
          </p:nvGrpSpPr>
          <p:grpSpPr bwMode="auto">
            <a:xfrm>
              <a:off x="4572000" y="260648"/>
              <a:ext cx="864096" cy="720080"/>
              <a:chOff x="931" y="4612"/>
              <a:chExt cx="384" cy="288"/>
            </a:xfrm>
          </p:grpSpPr>
          <p:grpSp>
            <p:nvGrpSpPr>
              <p:cNvPr id="16" name="Group 9"/>
              <p:cNvGrpSpPr>
                <a:grpSpLocks/>
              </p:cNvGrpSpPr>
              <p:nvPr/>
            </p:nvGrpSpPr>
            <p:grpSpPr bwMode="auto">
              <a:xfrm>
                <a:off x="1027" y="4660"/>
                <a:ext cx="288" cy="240"/>
                <a:chOff x="1027" y="4708"/>
                <a:chExt cx="288" cy="240"/>
              </a:xfrm>
            </p:grpSpPr>
            <p:sp>
              <p:nvSpPr>
                <p:cNvPr id="24" name="Line 10"/>
                <p:cNvSpPr>
                  <a:spLocks noChangeShapeType="1"/>
                </p:cNvSpPr>
                <p:nvPr/>
              </p:nvSpPr>
              <p:spPr bwMode="auto">
                <a:xfrm flipH="1">
                  <a:off x="1027" y="4708"/>
                  <a:ext cx="144" cy="2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9pPr>
                </a:lstStyle>
                <a:p>
                  <a:endParaRPr lang="ru-RU"/>
                </a:p>
              </p:txBody>
            </p:sp>
            <p:sp>
              <p:nvSpPr>
                <p:cNvPr id="25" name="Line 11"/>
                <p:cNvSpPr>
                  <a:spLocks noChangeShapeType="1"/>
                </p:cNvSpPr>
                <p:nvPr/>
              </p:nvSpPr>
              <p:spPr bwMode="auto">
                <a:xfrm>
                  <a:off x="1166" y="4708"/>
                  <a:ext cx="144" cy="24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9pPr>
                </a:lstStyle>
                <a:p>
                  <a:endParaRPr lang="ru-RU"/>
                </a:p>
              </p:txBody>
            </p:sp>
            <p:sp>
              <p:nvSpPr>
                <p:cNvPr id="26" name="Line 12"/>
                <p:cNvSpPr>
                  <a:spLocks noChangeShapeType="1"/>
                </p:cNvSpPr>
                <p:nvPr/>
              </p:nvSpPr>
              <p:spPr bwMode="auto">
                <a:xfrm>
                  <a:off x="1027" y="4948"/>
                  <a:ext cx="28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9pPr>
                </a:lstStyle>
                <a:p>
                  <a:endParaRPr lang="ru-RU"/>
                </a:p>
              </p:txBody>
            </p:sp>
          </p:grpSp>
          <p:grpSp>
            <p:nvGrpSpPr>
              <p:cNvPr id="17" name="Group 13"/>
              <p:cNvGrpSpPr>
                <a:grpSpLocks/>
              </p:cNvGrpSpPr>
              <p:nvPr/>
            </p:nvGrpSpPr>
            <p:grpSpPr bwMode="auto">
              <a:xfrm>
                <a:off x="931" y="4612"/>
                <a:ext cx="336" cy="240"/>
                <a:chOff x="931" y="4756"/>
                <a:chExt cx="336" cy="288"/>
              </a:xfrm>
            </p:grpSpPr>
            <p:grpSp>
              <p:nvGrpSpPr>
                <p:cNvPr id="18" name="Group 14"/>
                <p:cNvGrpSpPr>
                  <a:grpSpLocks/>
                </p:cNvGrpSpPr>
                <p:nvPr/>
              </p:nvGrpSpPr>
              <p:grpSpPr bwMode="auto">
                <a:xfrm>
                  <a:off x="931" y="4756"/>
                  <a:ext cx="144" cy="288"/>
                  <a:chOff x="883" y="4708"/>
                  <a:chExt cx="144" cy="288"/>
                </a:xfrm>
              </p:grpSpPr>
              <p:sp>
                <p:nvSpPr>
                  <p:cNvPr id="21" name="Arc 15"/>
                  <p:cNvSpPr>
                    <a:spLocks/>
                  </p:cNvSpPr>
                  <p:nvPr/>
                </p:nvSpPr>
                <p:spPr bwMode="auto">
                  <a:xfrm flipH="1" flipV="1">
                    <a:off x="883" y="4852"/>
                    <a:ext cx="144" cy="14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76200" cmpd="tri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9pPr>
                  </a:lstStyle>
                  <a:p>
                    <a:endParaRPr lang="ru-RU">
                      <a:latin typeface="Calibri" pitchFamily="34" charset="0"/>
                    </a:endParaRPr>
                  </a:p>
                </p:txBody>
              </p:sp>
              <p:sp>
                <p:nvSpPr>
                  <p:cNvPr id="22" name="Arc 16"/>
                  <p:cNvSpPr>
                    <a:spLocks/>
                  </p:cNvSpPr>
                  <p:nvPr/>
                </p:nvSpPr>
                <p:spPr bwMode="auto">
                  <a:xfrm flipH="1">
                    <a:off x="883" y="4708"/>
                    <a:ext cx="144" cy="14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76200" cmpd="tri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9pPr>
                  </a:lstStyle>
                  <a:p>
                    <a:endParaRPr lang="ru-RU">
                      <a:latin typeface="Calibri" pitchFamily="34" charset="0"/>
                    </a:endParaRPr>
                  </a:p>
                </p:txBody>
              </p:sp>
            </p:grpSp>
            <p:sp>
              <p:nvSpPr>
                <p:cNvPr id="19" name="Line 17"/>
                <p:cNvSpPr>
                  <a:spLocks noChangeShapeType="1"/>
                </p:cNvSpPr>
                <p:nvPr/>
              </p:nvSpPr>
              <p:spPr bwMode="auto">
                <a:xfrm>
                  <a:off x="1075" y="5044"/>
                  <a:ext cx="192" cy="0"/>
                </a:xfrm>
                <a:prstGeom prst="line">
                  <a:avLst/>
                </a:prstGeom>
                <a:noFill/>
                <a:ln w="76200" cmpd="tri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9pPr>
                </a:lstStyle>
                <a:p>
                  <a:endParaRPr lang="ru-RU"/>
                </a:p>
              </p:txBody>
            </p:sp>
            <p:sp>
              <p:nvSpPr>
                <p:cNvPr id="20" name="Line 18"/>
                <p:cNvSpPr>
                  <a:spLocks noChangeShapeType="1"/>
                </p:cNvSpPr>
                <p:nvPr/>
              </p:nvSpPr>
              <p:spPr bwMode="auto">
                <a:xfrm>
                  <a:off x="1075" y="4756"/>
                  <a:ext cx="192" cy="0"/>
                </a:xfrm>
                <a:prstGeom prst="line">
                  <a:avLst/>
                </a:prstGeom>
                <a:noFill/>
                <a:ln w="76200" cmpd="tri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9pPr>
                </a:lstStyle>
                <a:p>
                  <a:endParaRPr lang="ru-RU"/>
                </a:p>
              </p:txBody>
            </p:sp>
          </p:grpSp>
        </p:grpSp>
        <p:sp>
          <p:nvSpPr>
            <p:cNvPr id="15" name="TextBox 39"/>
            <p:cNvSpPr txBox="1"/>
            <p:nvPr/>
          </p:nvSpPr>
          <p:spPr>
            <a:xfrm>
              <a:off x="5508104" y="67066"/>
              <a:ext cx="349134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r>
                <a:rPr lang="ru-RU" sz="1600" b="1" dirty="0" smtClean="0">
                  <a:latin typeface="+mj-lt"/>
                </a:rPr>
                <a:t>ОАО «АГАТ - системы управления» - управляющая компания холдинга «Геоинформационные системы управления»</a:t>
              </a:r>
              <a:endParaRPr lang="ru-RU" sz="1600" b="1" dirty="0">
                <a:latin typeface="+mj-lt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Graphic spid="5" grpId="0">
        <p:bldAsOne/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Подготовка к работе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 (</a:t>
            </a: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3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)</a:t>
            </a:r>
            <a:endParaRPr lang="ru-RU" sz="2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676456" y="6565900"/>
            <a:ext cx="467544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10</a:t>
            </a:fld>
            <a:endParaRPr lang="ru-RU" altLang="en-US" sz="1400" dirty="0"/>
          </a:p>
        </p:txBody>
      </p:sp>
      <p:sp>
        <p:nvSpPr>
          <p:cNvPr id="16" name="Rounded Rectangle 11"/>
          <p:cNvSpPr/>
          <p:nvPr/>
        </p:nvSpPr>
        <p:spPr>
          <a:xfrm>
            <a:off x="285720" y="4737114"/>
            <a:ext cx="8643998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Перед вводом первой организации файл БД  организаций необходимо сохранить</a:t>
            </a:r>
            <a:r>
              <a:rPr lang="en-US" dirty="0" smtClean="0"/>
              <a:t> </a:t>
            </a:r>
            <a:r>
              <a:rPr lang="ru-RU" dirty="0" smtClean="0"/>
              <a:t>с именем </a:t>
            </a:r>
            <a:r>
              <a:rPr lang="en-US" dirty="0" smtClean="0"/>
              <a:t>“organization.xml” </a:t>
            </a:r>
            <a:r>
              <a:rPr lang="ru-RU" dirty="0" smtClean="0"/>
              <a:t>по адресу «</a:t>
            </a:r>
            <a:r>
              <a:rPr lang="en-US" dirty="0" smtClean="0"/>
              <a:t>D:\GVPK\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51520" y="4725144"/>
            <a:ext cx="8715436" cy="20002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Для сохранения необходимо нажатием левой кнопки мыши открыть меню «Файл» и выбрать пункт «Сохранить как…». Когда появится предупреждение о том, что файл содержит ошибки, следует нажать «Да». Далее выбрать папку «</a:t>
            </a:r>
            <a:r>
              <a:rPr lang="en-US" dirty="0" smtClean="0"/>
              <a:t>D:\GVPK</a:t>
            </a:r>
            <a:r>
              <a:rPr lang="ru-RU" dirty="0" smtClean="0"/>
              <a:t>» и ввести имя файла </a:t>
            </a:r>
            <a:r>
              <a:rPr lang="en-US" dirty="0" smtClean="0"/>
              <a:t>“organization.xml”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Всю дальнейшую работу с базой данных организаций (пополнение или внесение в нее изменений) вести в файле «</a:t>
            </a:r>
            <a:r>
              <a:rPr lang="en-US" dirty="0" smtClean="0"/>
              <a:t>organization</a:t>
            </a:r>
            <a:r>
              <a:rPr lang="ru-RU" dirty="0" smtClean="0"/>
              <a:t>.</a:t>
            </a:r>
            <a:r>
              <a:rPr lang="en-US" dirty="0" smtClean="0"/>
              <a:t>xml</a:t>
            </a:r>
            <a:r>
              <a:rPr lang="ru-RU" dirty="0" smtClean="0"/>
              <a:t>» на диске «</a:t>
            </a:r>
            <a:r>
              <a:rPr lang="en-US" dirty="0" smtClean="0"/>
              <a:t>D</a:t>
            </a:r>
            <a:r>
              <a:rPr lang="ru-RU" dirty="0" smtClean="0"/>
              <a:t>:» в папке «</a:t>
            </a:r>
            <a:r>
              <a:rPr lang="en-US" dirty="0" smtClean="0"/>
              <a:t>GVPK</a:t>
            </a:r>
            <a:r>
              <a:rPr lang="ru-RU" dirty="0" smtClean="0"/>
              <a:t>».</a:t>
            </a:r>
          </a:p>
          <a:p>
            <a:pPr algn="ctr"/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341328"/>
            <a:ext cx="8424936" cy="3311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Группа 20"/>
          <p:cNvGrpSpPr/>
          <p:nvPr/>
        </p:nvGrpSpPr>
        <p:grpSpPr>
          <a:xfrm>
            <a:off x="539552" y="3284984"/>
            <a:ext cx="8258175" cy="1190625"/>
            <a:chOff x="467544" y="2780928"/>
            <a:chExt cx="8258175" cy="1190625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7544" y="2780928"/>
              <a:ext cx="8258175" cy="1190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Прямоугольник 19"/>
            <p:cNvSpPr/>
            <p:nvPr/>
          </p:nvSpPr>
          <p:spPr>
            <a:xfrm>
              <a:off x="3563888" y="3645024"/>
              <a:ext cx="1008112" cy="28575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18"/>
          <p:cNvGrpSpPr/>
          <p:nvPr/>
        </p:nvGrpSpPr>
        <p:grpSpPr>
          <a:xfrm>
            <a:off x="827584" y="1340768"/>
            <a:ext cx="6768752" cy="3312368"/>
            <a:chOff x="827584" y="1268760"/>
            <a:chExt cx="6768752" cy="3312368"/>
          </a:xfrm>
        </p:grpSpPr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27584" y="1268760"/>
              <a:ext cx="6768752" cy="3312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Прямоугольник 24"/>
            <p:cNvSpPr/>
            <p:nvPr/>
          </p:nvSpPr>
          <p:spPr>
            <a:xfrm>
              <a:off x="1691680" y="1487064"/>
              <a:ext cx="4536504" cy="28575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1691680" y="3861048"/>
              <a:ext cx="5112568" cy="28803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1340768"/>
            <a:ext cx="2481268" cy="1853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9537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Общие рекомендации (1)</a:t>
            </a: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676456" y="6565900"/>
            <a:ext cx="467544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11</a:t>
            </a:fld>
            <a:endParaRPr lang="ru-RU" altLang="en-US" sz="1400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496582"/>
            <a:ext cx="8229600" cy="2492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Action Button: Custom 4">
            <a:hlinkClick r:id="rId5" action="ppaction://hlinksldjump" highlightClick="1"/>
          </p:cNvPr>
          <p:cNvSpPr/>
          <p:nvPr/>
        </p:nvSpPr>
        <p:spPr>
          <a:xfrm>
            <a:off x="8215338" y="2568152"/>
            <a:ext cx="285752" cy="214314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Straight Arrow Connector 6"/>
          <p:cNvCxnSpPr/>
          <p:nvPr/>
        </p:nvCxnSpPr>
        <p:spPr>
          <a:xfrm rot="5400000" flipH="1" flipV="1">
            <a:off x="7965305" y="3246813"/>
            <a:ext cx="785818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9"/>
          <p:cNvSpPr/>
          <p:nvPr/>
        </p:nvSpPr>
        <p:spPr>
          <a:xfrm>
            <a:off x="571472" y="2496714"/>
            <a:ext cx="7715304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71472" y="4139788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dirty="0"/>
          </a:p>
        </p:txBody>
      </p:sp>
      <p:sp>
        <p:nvSpPr>
          <p:cNvPr id="20" name="Rounded Rectangle 12"/>
          <p:cNvSpPr/>
          <p:nvPr/>
        </p:nvSpPr>
        <p:spPr>
          <a:xfrm>
            <a:off x="714348" y="3568284"/>
            <a:ext cx="785818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Если для организации не заполнены обязательные поля, то в общем списке строка выделена розовым цветом</a:t>
            </a:r>
            <a:endParaRPr lang="ru-RU" dirty="0"/>
          </a:p>
        </p:txBody>
      </p:sp>
      <p:sp>
        <p:nvSpPr>
          <p:cNvPr id="21" name="Rounded Rectangle 14"/>
          <p:cNvSpPr/>
          <p:nvPr/>
        </p:nvSpPr>
        <p:spPr>
          <a:xfrm>
            <a:off x="714348" y="3568284"/>
            <a:ext cx="7858180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Для ввода данных организации необходимо нажать на кнопку «Доп.»</a:t>
            </a:r>
            <a:endParaRPr lang="ru-RU" dirty="0"/>
          </a:p>
        </p:txBody>
      </p:sp>
      <p:graphicFrame>
        <p:nvGraphicFramePr>
          <p:cNvPr id="22" name="Схема 21"/>
          <p:cNvGraphicFramePr/>
          <p:nvPr/>
        </p:nvGraphicFramePr>
        <p:xfrm>
          <a:off x="539552" y="4615968"/>
          <a:ext cx="8208912" cy="2053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8" grpId="1" animBg="1"/>
      <p:bldP spid="20" grpId="0" animBg="1"/>
      <p:bldP spid="20" grpId="1" animBg="1"/>
      <p:bldP spid="21" grpId="0" animBg="1"/>
      <p:bldGraphic spid="22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9537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Общие рекомендации (2)</a:t>
            </a: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676456" y="6565900"/>
            <a:ext cx="467544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12</a:t>
            </a:fld>
            <a:endParaRPr lang="ru-RU" alt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571472" y="4139788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dirty="0"/>
          </a:p>
        </p:txBody>
      </p:sp>
      <p:graphicFrame>
        <p:nvGraphicFramePr>
          <p:cNvPr id="23" name="Схема 22"/>
          <p:cNvGraphicFramePr/>
          <p:nvPr/>
        </p:nvGraphicFramePr>
        <p:xfrm>
          <a:off x="251520" y="1268760"/>
          <a:ext cx="871296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9537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Общие рекомендации (2)</a:t>
            </a: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676456" y="6565900"/>
            <a:ext cx="467544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13</a:t>
            </a:fld>
            <a:endParaRPr lang="ru-RU" alt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571472" y="4139788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dirty="0"/>
          </a:p>
        </p:txBody>
      </p:sp>
      <p:graphicFrame>
        <p:nvGraphicFramePr>
          <p:cNvPr id="23" name="Схема 22"/>
          <p:cNvGraphicFramePr/>
          <p:nvPr/>
        </p:nvGraphicFramePr>
        <p:xfrm>
          <a:off x="251520" y="1268760"/>
          <a:ext cx="871296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9"/>
          <p:cNvSpPr txBox="1">
            <a:spLocks/>
          </p:cNvSpPr>
          <p:nvPr/>
        </p:nvSpPr>
        <p:spPr>
          <a:xfrm>
            <a:off x="8560822" y="6565900"/>
            <a:ext cx="594856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5E3CDFB-A211-483D-9DAB-D2B6C510C780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44463" y="1196752"/>
            <a:ext cx="885666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0" lvl="2" indent="457200" algn="just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q"/>
              <a:defRPr/>
            </a:pPr>
            <a:r>
              <a:rPr lang="ru-RU" dirty="0" smtClean="0">
                <a:cs typeface="Arial" pitchFamily="34" charset="0"/>
              </a:rPr>
              <a:t>При вводе данных в БД организаций средствами файла-шаблона осуществляется:</a:t>
            </a:r>
          </a:p>
          <a:p>
            <a:pPr marL="927100" lvl="2" indent="-469900" algn="just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dirty="0" smtClean="0">
                <a:cs typeface="Arial" pitchFamily="34" charset="0"/>
              </a:rPr>
              <a:t>технологический контроль вводимых данных (на соблюдение форматов и ограничений);</a:t>
            </a:r>
          </a:p>
          <a:p>
            <a:pPr marL="927100" lvl="2" indent="-469900" algn="just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Ø"/>
              <a:defRPr/>
            </a:pPr>
            <a:r>
              <a:rPr lang="ru-RU" dirty="0" smtClean="0">
                <a:cs typeface="Arial" pitchFamily="34" charset="0"/>
              </a:rPr>
              <a:t>юридический контроль вводимых данных (на соблюдение законодательства);</a:t>
            </a:r>
          </a:p>
          <a:p>
            <a:pPr marL="0" lvl="2" indent="457200" algn="just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q"/>
              <a:defRPr/>
            </a:pPr>
            <a:r>
              <a:rPr lang="ru-RU" dirty="0" smtClean="0">
                <a:cs typeface="Arial" pitchFamily="34" charset="0"/>
              </a:rPr>
              <a:t>Результаты контроля предоставляются оператору ПЭВМ для исправления допущенных ошибок</a:t>
            </a:r>
            <a:r>
              <a:rPr lang="ru-RU" dirty="0" smtClean="0">
                <a:cs typeface="Arial" pitchFamily="34" charset="0"/>
              </a:rPr>
              <a:t>.</a:t>
            </a:r>
          </a:p>
          <a:p>
            <a:pPr marL="0" lvl="2" indent="457200" algn="just">
              <a:spcBef>
                <a:spcPts val="300"/>
              </a:spcBef>
              <a:buClr>
                <a:schemeClr val="accent2"/>
              </a:buClr>
              <a:defRPr/>
            </a:pPr>
            <a:r>
              <a:rPr lang="ru-RU" dirty="0" smtClean="0">
                <a:cs typeface="Arial" pitchFamily="34" charset="0"/>
              </a:rPr>
              <a:t>Примечание. При вводе данных из файла БД организаций в БД Госкомвоенпрома осуществляется дополнительный входной контроль с формированием протокола  ввода, в котором  перечисляются все ошибки в данных, обнаруженные  в процессе ввода. </a:t>
            </a:r>
            <a:endParaRPr lang="ru-RU" dirty="0" smtClean="0">
              <a:cs typeface="Arial" pitchFamily="34" charset="0"/>
            </a:endParaRPr>
          </a:p>
        </p:txBody>
      </p:sp>
      <p:graphicFrame>
        <p:nvGraphicFramePr>
          <p:cNvPr id="7" name="Chart 6"/>
          <p:cNvGraphicFramePr/>
          <p:nvPr/>
        </p:nvGraphicFramePr>
        <p:xfrm>
          <a:off x="0" y="4077072"/>
          <a:ext cx="9144000" cy="2780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971600" y="908720"/>
            <a:ext cx="8172400" cy="36004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Контроль ввода данных в БД организаций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1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1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4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7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страны регистрации организации</a:t>
            </a: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748464" y="6565900"/>
            <a:ext cx="395536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15</a:t>
            </a:fld>
            <a:endParaRPr lang="ru-RU" altLang="en-US" sz="1400" dirty="0"/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Action Button: Custom 4">
            <a:hlinkClick r:id="rId4" action="ppaction://hlinksldjump" highlightClick="1"/>
          </p:cNvPr>
          <p:cNvSpPr/>
          <p:nvPr/>
        </p:nvSpPr>
        <p:spPr>
          <a:xfrm>
            <a:off x="378000" y="5272001"/>
            <a:ext cx="1206000" cy="142876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Action Button: Custom 5">
            <a:hlinkClick r:id="rId4" action="ppaction://hlinksldjump" highlightClick="1"/>
          </p:cNvPr>
          <p:cNvSpPr/>
          <p:nvPr/>
        </p:nvSpPr>
        <p:spPr>
          <a:xfrm>
            <a:off x="1643042" y="5272000"/>
            <a:ext cx="1357322" cy="142876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Action Button: Custom 9">
            <a:hlinkClick r:id="rId5" action="ppaction://hlinksldjump" highlightClick="1"/>
          </p:cNvPr>
          <p:cNvSpPr/>
          <p:nvPr/>
        </p:nvSpPr>
        <p:spPr>
          <a:xfrm>
            <a:off x="6215074" y="2914546"/>
            <a:ext cx="142876" cy="214314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5" y="1557224"/>
            <a:ext cx="8786874" cy="3816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Rectangle 14"/>
          <p:cNvSpPr/>
          <p:nvPr/>
        </p:nvSpPr>
        <p:spPr>
          <a:xfrm>
            <a:off x="285720" y="2271604"/>
            <a:ext cx="8358246" cy="11430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17"/>
          <p:cNvSpPr/>
          <p:nvPr/>
        </p:nvSpPr>
        <p:spPr>
          <a:xfrm>
            <a:off x="6143636" y="2343042"/>
            <a:ext cx="285752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1556792"/>
            <a:ext cx="8786874" cy="3816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1556792"/>
            <a:ext cx="8786874" cy="3816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Rounded Rectangle 21"/>
          <p:cNvSpPr/>
          <p:nvPr/>
        </p:nvSpPr>
        <p:spPr>
          <a:xfrm>
            <a:off x="357158" y="4869160"/>
            <a:ext cx="842968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Все обязательные для ввода поля помечены розовым цветом и красной звездочкой в правом верхнем углу. Заполнение данных организации необходимо начинать с выбора страны регистрации организации</a:t>
            </a:r>
            <a:endParaRPr lang="ru-RU" dirty="0"/>
          </a:p>
        </p:txBody>
      </p:sp>
      <p:sp>
        <p:nvSpPr>
          <p:cNvPr id="23" name="Rounded Rectangle 22"/>
          <p:cNvSpPr/>
          <p:nvPr/>
        </p:nvSpPr>
        <p:spPr>
          <a:xfrm>
            <a:off x="323528" y="4509120"/>
            <a:ext cx="8429684" cy="22322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Для выбора страны регистрации организации нужно установить курсор мыши на значок «   » в строке «Страна», открыть перечень стран и выбрать необходимую страну. </a:t>
            </a:r>
            <a:br>
              <a:rPr lang="ru-RU" dirty="0" smtClean="0"/>
            </a:br>
            <a:r>
              <a:rPr lang="ru-RU" b="1" dirty="0" smtClean="0"/>
              <a:t>Примечания.</a:t>
            </a:r>
          </a:p>
          <a:p>
            <a:r>
              <a:rPr lang="ru-RU" dirty="0" smtClean="0"/>
              <a:t>1. Для ускорения  выбора страны можно использовать подвод по первым символам наименования.  </a:t>
            </a:r>
            <a:br>
              <a:rPr lang="ru-RU" dirty="0" smtClean="0"/>
            </a:br>
            <a:r>
              <a:rPr lang="ru-RU" dirty="0" smtClean="0"/>
              <a:t>2. В случаях, оговоренных в Рекомендациях, из перечня стран выбирается значение </a:t>
            </a:r>
            <a:r>
              <a:rPr lang="ru-RU" b="1" dirty="0" smtClean="0"/>
              <a:t>Неизвестна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4" name="Picture 23" descr="combobox.bmp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331640" y="4797152"/>
            <a:ext cx="161925" cy="257175"/>
          </a:xfrm>
          <a:prstGeom prst="rect">
            <a:avLst/>
          </a:prstGeom>
        </p:spPr>
      </p:pic>
      <p:sp>
        <p:nvSpPr>
          <p:cNvPr id="25" name="Rounded Rectangle 24"/>
          <p:cNvSpPr/>
          <p:nvPr/>
        </p:nvSpPr>
        <p:spPr>
          <a:xfrm>
            <a:off x="357158" y="4509120"/>
            <a:ext cx="8429684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После выбора значения звездочка в правом верхнем углу исчезнет, цвет поля изменится на белый. Это относится ко всем полям, обязательным для ввода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22" grpId="0" animBg="1"/>
      <p:bldP spid="22" grpId="1" animBg="1"/>
      <p:bldP spid="23" grpId="0" animBg="1"/>
      <p:bldP spid="23" grpId="1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Ввод наименования организации</a:t>
            </a:r>
            <a:endParaRPr lang="ru-RU" sz="2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748464" y="6565900"/>
            <a:ext cx="395536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16</a:t>
            </a:fld>
            <a:endParaRPr lang="ru-RU" altLang="en-US" sz="1400" dirty="0"/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734006"/>
            <a:ext cx="8785035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Rectangle 5"/>
          <p:cNvSpPr/>
          <p:nvPr/>
        </p:nvSpPr>
        <p:spPr>
          <a:xfrm>
            <a:off x="2000232" y="3234636"/>
            <a:ext cx="1357322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Rectangle 6"/>
          <p:cNvSpPr/>
          <p:nvPr/>
        </p:nvSpPr>
        <p:spPr>
          <a:xfrm>
            <a:off x="5214942" y="3234636"/>
            <a:ext cx="1357322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Rectangle 8"/>
          <p:cNvSpPr/>
          <p:nvPr/>
        </p:nvSpPr>
        <p:spPr>
          <a:xfrm>
            <a:off x="285720" y="2734570"/>
            <a:ext cx="8429684" cy="6429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118" y="1734438"/>
            <a:ext cx="8787600" cy="381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Rectangle 11"/>
          <p:cNvSpPr/>
          <p:nvPr/>
        </p:nvSpPr>
        <p:spPr>
          <a:xfrm>
            <a:off x="357158" y="2806008"/>
            <a:ext cx="1143008" cy="285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Rounded Rectangle 12"/>
          <p:cNvSpPr/>
          <p:nvPr/>
        </p:nvSpPr>
        <p:spPr>
          <a:xfrm>
            <a:off x="357158" y="5163462"/>
            <a:ext cx="8429684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После выбора страны активируются строки кодов государственной и налоговой  регистрации.</a:t>
            </a:r>
          </a:p>
        </p:txBody>
      </p:sp>
      <p:sp>
        <p:nvSpPr>
          <p:cNvPr id="33" name="Rounded Rectangle 13"/>
          <p:cNvSpPr/>
          <p:nvPr/>
        </p:nvSpPr>
        <p:spPr>
          <a:xfrm>
            <a:off x="357158" y="5306338"/>
            <a:ext cx="8429684" cy="2857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Далее вручную вводится краткое и полное наименование организации</a:t>
            </a:r>
            <a:endParaRPr lang="ru-RU" dirty="0"/>
          </a:p>
        </p:txBody>
      </p:sp>
      <p:sp>
        <p:nvSpPr>
          <p:cNvPr id="34" name="Rounded Rectangle 14"/>
          <p:cNvSpPr/>
          <p:nvPr/>
        </p:nvSpPr>
        <p:spPr>
          <a:xfrm>
            <a:off x="357158" y="5163462"/>
            <a:ext cx="8429684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Все текстовые поля, данные в которые вводятся вручную, имеют ограничения на количество символов. Максимально возможная длина вводимой строки указана в скобках после названия поля.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3" grpId="1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даты регистрации организации</a:t>
            </a: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748464" y="6565900"/>
            <a:ext cx="395536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17</a:t>
            </a:fld>
            <a:endParaRPr lang="ru-RU" altLang="en-US" sz="1400" dirty="0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000" y="1520262"/>
            <a:ext cx="8787600" cy="381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13"/>
          <p:cNvSpPr/>
          <p:nvPr/>
        </p:nvSpPr>
        <p:spPr>
          <a:xfrm>
            <a:off x="1785918" y="3092330"/>
            <a:ext cx="285752" cy="285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000" y="1520694"/>
            <a:ext cx="8784000" cy="381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001" y="1520262"/>
            <a:ext cx="8785035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Rounded Rectangle 17"/>
          <p:cNvSpPr/>
          <p:nvPr/>
        </p:nvSpPr>
        <p:spPr>
          <a:xfrm>
            <a:off x="357158" y="4949718"/>
            <a:ext cx="8429684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Для выбора даты регистрации организации установить курсор мыши на значок </a:t>
            </a:r>
          </a:p>
          <a:p>
            <a:pPr algn="just"/>
            <a:r>
              <a:rPr lang="ru-RU" dirty="0" smtClean="0"/>
              <a:t>«  », нажатием левой клавиши мыши открыть календарь и выбрать дату регистрации организации.  </a:t>
            </a:r>
            <a:endParaRPr lang="ru-RU" dirty="0"/>
          </a:p>
        </p:txBody>
      </p:sp>
      <p:pic>
        <p:nvPicPr>
          <p:cNvPr id="18" name="Picture 18" descr="datepicker.b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2910" y="5235470"/>
            <a:ext cx="214314" cy="190501"/>
          </a:xfrm>
          <a:prstGeom prst="rect">
            <a:avLst/>
          </a:prstGeom>
        </p:spPr>
      </p:pic>
      <p:sp>
        <p:nvSpPr>
          <p:cNvPr id="19" name="Rounded Rectangle 19"/>
          <p:cNvSpPr/>
          <p:nvPr/>
        </p:nvSpPr>
        <p:spPr>
          <a:xfrm>
            <a:off x="357158" y="4949718"/>
            <a:ext cx="8429684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Дата также может быть введена вручную, при этом обязательно должен соблюдаться формат ДД.ММ.ГГГГ, иначе она будет признана ошибочной.  Введенная дата должна быть меньше текущей.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кода государственной регистрации организации</a:t>
            </a: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748464" y="6565900"/>
            <a:ext cx="395536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18</a:t>
            </a:fld>
            <a:endParaRPr lang="ru-RU" altLang="en-US" sz="1400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000" y="1413200"/>
            <a:ext cx="8785035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ounded Rectangle 7"/>
          <p:cNvSpPr/>
          <p:nvPr/>
        </p:nvSpPr>
        <p:spPr>
          <a:xfrm>
            <a:off x="357158" y="4313046"/>
            <a:ext cx="8358246" cy="24288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Код государственной регистрации вводится вручную:</a:t>
            </a:r>
          </a:p>
          <a:p>
            <a:pPr algn="just"/>
            <a:r>
              <a:rPr lang="ru-RU" dirty="0" smtClean="0"/>
              <a:t>- для белорусских организаций вводится код ОКЮЛП (9/13 символов);</a:t>
            </a:r>
          </a:p>
          <a:p>
            <a:pPr algn="just"/>
            <a:r>
              <a:rPr lang="ru-RU" dirty="0" smtClean="0"/>
              <a:t>- для российских организаций/индивидуальных предпринимателей вводится код ОГРН/ОГРНИП (13/15 символов);</a:t>
            </a:r>
          </a:p>
          <a:p>
            <a:pPr algn="just"/>
            <a:r>
              <a:rPr lang="ru-RU" dirty="0" smtClean="0"/>
              <a:t>- для казахстанских организаций/индивидуальных предпринимателей вводится -код БИН/ИИН (12 символов);</a:t>
            </a:r>
          </a:p>
          <a:p>
            <a:pPr algn="just"/>
            <a:r>
              <a:rPr lang="ru-RU" dirty="0" smtClean="0"/>
              <a:t>- для организаций и индивидуальных предпринимателей иных государств вводится код государственной регистрации (КГР) (до 15 символов), если он известен</a:t>
            </a:r>
            <a:endParaRPr lang="ru-RU" dirty="0"/>
          </a:p>
        </p:txBody>
      </p:sp>
      <p:sp>
        <p:nvSpPr>
          <p:cNvPr id="15" name="Rectangle 4"/>
          <p:cNvSpPr/>
          <p:nvPr/>
        </p:nvSpPr>
        <p:spPr>
          <a:xfrm>
            <a:off x="2000232" y="2999232"/>
            <a:ext cx="2643206" cy="285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ounded Rectangle 10"/>
          <p:cNvSpPr/>
          <p:nvPr/>
        </p:nvSpPr>
        <p:spPr>
          <a:xfrm>
            <a:off x="357158" y="4313046"/>
            <a:ext cx="8358246" cy="25003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85725" algn="just"/>
            <a:r>
              <a:rPr lang="ru-RU" dirty="0" smtClean="0"/>
              <a:t>Структура кода ОКЮЛП (ОКРБ 018-2003):</a:t>
            </a:r>
          </a:p>
          <a:p>
            <a:pPr indent="85725" algn="just">
              <a:buAutoNum type="arabicPeriod"/>
            </a:pPr>
            <a:r>
              <a:rPr lang="ru-RU" dirty="0" smtClean="0"/>
              <a:t> Первые 9 символов совпадают с кодом УНП</a:t>
            </a:r>
          </a:p>
          <a:p>
            <a:pPr indent="85725" algn="just">
              <a:buAutoNum type="arabicPeriod"/>
            </a:pPr>
            <a:r>
              <a:rPr lang="ru-RU" dirty="0" smtClean="0"/>
              <a:t> Символы 10-12 представляют собой номер обособленного структурного подразделения</a:t>
            </a:r>
          </a:p>
          <a:p>
            <a:pPr indent="85725" algn="just">
              <a:buAutoNum type="arabicPeriod"/>
            </a:pPr>
            <a:r>
              <a:rPr lang="ru-RU" dirty="0" smtClean="0"/>
              <a:t> Символ 13 – контрольный разряд </a:t>
            </a:r>
          </a:p>
          <a:p>
            <a:pPr indent="85725" algn="just">
              <a:buAutoNum type="arabicPeriod"/>
            </a:pPr>
            <a:r>
              <a:rPr lang="ru-RU" dirty="0" smtClean="0"/>
              <a:t> Если обособленные структурные подразделения отсутствуют, то код ОКЮЛП состоит из 9 символов.</a:t>
            </a:r>
          </a:p>
          <a:p>
            <a:pPr indent="85725" algn="just">
              <a:buAutoNum type="arabicPeriod"/>
            </a:pPr>
            <a:r>
              <a:rPr lang="ru-RU" dirty="0" smtClean="0"/>
              <a:t> Код ОКЮЛП присваивается при регистрации юридического лица в Едином государственном регистре (ЕГР)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000" y="1412776"/>
            <a:ext cx="8787600" cy="381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Rounded Rectangle 5"/>
          <p:cNvSpPr/>
          <p:nvPr/>
        </p:nvSpPr>
        <p:spPr>
          <a:xfrm>
            <a:off x="357158" y="4293096"/>
            <a:ext cx="8358246" cy="9361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Коды ОКЮЛП, ОГРН/ОГРНИП, БИН/ИИН  являются обязательным параметром и проверяются на корректность в соответствии с законодательством </a:t>
            </a:r>
            <a:r>
              <a:rPr lang="en-US" dirty="0" smtClean="0"/>
              <a:t> </a:t>
            </a:r>
            <a:r>
              <a:rPr lang="ru-RU" dirty="0" smtClean="0"/>
              <a:t>соответствующего государства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6" grpId="1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Ввод кода налоговой регистрации организации</a:t>
            </a:r>
            <a:endParaRPr lang="ru-RU" sz="2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748464" y="6565900"/>
            <a:ext cx="395536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19</a:t>
            </a:fld>
            <a:endParaRPr lang="ru-RU" altLang="en-US" sz="1400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000" y="1340078"/>
            <a:ext cx="8787600" cy="381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6"/>
          <p:cNvSpPr/>
          <p:nvPr/>
        </p:nvSpPr>
        <p:spPr>
          <a:xfrm>
            <a:off x="5429256" y="2927224"/>
            <a:ext cx="2428892" cy="285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000" y="1340768"/>
            <a:ext cx="8787600" cy="381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ounded Rectangle 9"/>
          <p:cNvSpPr/>
          <p:nvPr/>
        </p:nvSpPr>
        <p:spPr>
          <a:xfrm>
            <a:off x="357158" y="4312500"/>
            <a:ext cx="8429684" cy="24288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Код налоговой регистрации вводится вручную:</a:t>
            </a:r>
          </a:p>
          <a:p>
            <a:pPr algn="just"/>
            <a:r>
              <a:rPr lang="ru-RU" dirty="0" smtClean="0"/>
              <a:t>- для белорусских организаций/индивидуальных предпринимателей вводится код УНП (9 символов);</a:t>
            </a:r>
          </a:p>
          <a:p>
            <a:pPr algn="just"/>
            <a:r>
              <a:rPr lang="ru-RU" dirty="0" smtClean="0"/>
              <a:t>- для российских организаций/индивидуальных предпринимателей вводится код ИНН (10/12 символов);</a:t>
            </a:r>
          </a:p>
          <a:p>
            <a:pPr algn="just"/>
            <a:r>
              <a:rPr lang="ru-RU" dirty="0" smtClean="0"/>
              <a:t>- для казахстанских организаций/индивидуальных предпринимателей) вводится код РНН (12 символов);</a:t>
            </a:r>
          </a:p>
          <a:p>
            <a:pPr algn="just"/>
            <a:r>
              <a:rPr lang="ru-RU" dirty="0" smtClean="0"/>
              <a:t>- для организаций и индивидуальных предпринимателей иных государств вводится код налоговой регистрации (КНР) (до 20 символов), если он известен</a:t>
            </a:r>
            <a:endParaRPr lang="ru-RU" dirty="0"/>
          </a:p>
        </p:txBody>
      </p:sp>
      <p:sp>
        <p:nvSpPr>
          <p:cNvPr id="17" name="Rounded Rectangle 8"/>
          <p:cNvSpPr/>
          <p:nvPr/>
        </p:nvSpPr>
        <p:spPr>
          <a:xfrm>
            <a:off x="357158" y="4312500"/>
            <a:ext cx="8429684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Коды УНП, ИНН, РНН проверяются на размер, также УНП сверяется с кодом ОКЮЛП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Содержимое 12"/>
          <p:cNvGraphicFramePr>
            <a:graphicFrameLocks noGrp="1"/>
          </p:cNvGraphicFramePr>
          <p:nvPr>
            <p:ph idx="1"/>
          </p:nvPr>
        </p:nvGraphicFramePr>
        <p:xfrm>
          <a:off x="179512" y="1600201"/>
          <a:ext cx="8784976" cy="49251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8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Общие положения (1)</a:t>
            </a:r>
          </a:p>
        </p:txBody>
      </p:sp>
      <p:sp>
        <p:nvSpPr>
          <p:cNvPr id="15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815388" y="6565900"/>
            <a:ext cx="328612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2</a:t>
            </a:fld>
            <a:endParaRPr lang="ru-RU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адреса организации (область)</a:t>
            </a: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748464" y="6565900"/>
            <a:ext cx="395536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20</a:t>
            </a:fld>
            <a:endParaRPr lang="ru-RU" altLang="en-US" sz="1400" dirty="0"/>
          </a:p>
        </p:txBody>
      </p:sp>
      <p:grpSp>
        <p:nvGrpSpPr>
          <p:cNvPr id="26" name="Группа 25"/>
          <p:cNvGrpSpPr/>
          <p:nvPr/>
        </p:nvGrpSpPr>
        <p:grpSpPr>
          <a:xfrm>
            <a:off x="144000" y="1379096"/>
            <a:ext cx="8785035" cy="3816000"/>
            <a:chOff x="144000" y="1379096"/>
            <a:chExt cx="8785035" cy="3816000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4000" y="1379096"/>
              <a:ext cx="8785035" cy="381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Rectangle 10"/>
            <p:cNvSpPr/>
            <p:nvPr/>
          </p:nvSpPr>
          <p:spPr>
            <a:xfrm>
              <a:off x="285720" y="3165478"/>
              <a:ext cx="4286280" cy="28575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4" name="Rounded Rectangle 15"/>
          <p:cNvSpPr/>
          <p:nvPr/>
        </p:nvSpPr>
        <p:spPr>
          <a:xfrm>
            <a:off x="357158" y="5312038"/>
            <a:ext cx="8358246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Если необходимо ввести область, то:</a:t>
            </a:r>
          </a:p>
          <a:p>
            <a:pPr algn="just"/>
            <a:r>
              <a:rPr lang="ru-RU" dirty="0" smtClean="0"/>
              <a:t>- для Республики Беларусь, Республики Казахстан, Российской Федерации, Украины выбор осуществляется из списка аналогично выбору  страны</a:t>
            </a:r>
          </a:p>
          <a:p>
            <a:pPr algn="just"/>
            <a:r>
              <a:rPr lang="ru-RU" dirty="0" smtClean="0"/>
              <a:t>- для иных государств область вносится вручную</a:t>
            </a:r>
            <a:endParaRPr lang="ru-RU" dirty="0"/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1268760"/>
            <a:ext cx="8208912" cy="2856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ounded Rectangle 16"/>
          <p:cNvSpPr/>
          <p:nvPr/>
        </p:nvSpPr>
        <p:spPr>
          <a:xfrm>
            <a:off x="395536" y="4149080"/>
            <a:ext cx="8502262" cy="2448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 smtClean="0"/>
              <a:t>ВНИМАНИЕ!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 smtClean="0"/>
              <a:t>Если в поле «Область» вводятся города-регионы (Москва, Санкт-Петербург, Минск,  Киев,  Севастополь,  Астана,  </a:t>
            </a:r>
            <a:r>
              <a:rPr lang="ru-RU" dirty="0" err="1" smtClean="0"/>
              <a:t>Алматы</a:t>
            </a:r>
            <a:r>
              <a:rPr lang="ru-RU" dirty="0" smtClean="0"/>
              <a:t>), то последующий ввод в поля «Р-н»,  «Тип нас. пункта»,  «Наименование» заблокирован.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dirty="0" smtClean="0"/>
              <a:t>Для ввода населенных пунктов в составе городов-регионов (например,  пос. Стрельна в составе Санкт-Петербурга, или г. Зеленоград в составе  Москвы)  необходимо вначале ввести эти населенные пункты, а затем ввести соответствующий город-регион.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адреса организации (район)</a:t>
            </a: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748464" y="6565900"/>
            <a:ext cx="395536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21</a:t>
            </a:fld>
            <a:endParaRPr lang="ru-RU" altLang="en-US" sz="1400" dirty="0"/>
          </a:p>
        </p:txBody>
      </p:sp>
      <p:grpSp>
        <p:nvGrpSpPr>
          <p:cNvPr id="26" name="Группа 25"/>
          <p:cNvGrpSpPr/>
          <p:nvPr/>
        </p:nvGrpSpPr>
        <p:grpSpPr>
          <a:xfrm>
            <a:off x="179512" y="1340768"/>
            <a:ext cx="8785035" cy="3816000"/>
            <a:chOff x="144000" y="1379096"/>
            <a:chExt cx="8785035" cy="3816000"/>
          </a:xfrm>
        </p:grpSpPr>
        <p:pic>
          <p:nvPicPr>
            <p:cNvPr id="21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4000" y="1379096"/>
              <a:ext cx="8785035" cy="381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2" name="Rectangle 13"/>
            <p:cNvSpPr/>
            <p:nvPr/>
          </p:nvSpPr>
          <p:spPr>
            <a:xfrm>
              <a:off x="4500562" y="3094040"/>
              <a:ext cx="4214842" cy="35719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340768"/>
            <a:ext cx="8787600" cy="381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Rounded Rectangle 16"/>
          <p:cNvSpPr/>
          <p:nvPr/>
        </p:nvSpPr>
        <p:spPr>
          <a:xfrm>
            <a:off x="251520" y="5373216"/>
            <a:ext cx="8358246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Если необходимо ввести район, то:</a:t>
            </a:r>
          </a:p>
          <a:p>
            <a:pPr algn="just"/>
            <a:r>
              <a:rPr lang="ru-RU" dirty="0" smtClean="0"/>
              <a:t>- для Республики Беларусь выбор осуществляется из списка аналогично выбору  страны</a:t>
            </a:r>
          </a:p>
          <a:p>
            <a:pPr algn="just"/>
            <a:r>
              <a:rPr lang="ru-RU" dirty="0" smtClean="0"/>
              <a:t>- для иных государств район вносится вручную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Ввод адреса организации</a:t>
            </a:r>
            <a:endParaRPr lang="ru-RU" sz="2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748464" y="6565900"/>
            <a:ext cx="395536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22</a:t>
            </a:fld>
            <a:endParaRPr lang="ru-RU" altLang="en-US" sz="1400" dirty="0"/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000" y="1268760"/>
            <a:ext cx="8787600" cy="381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6"/>
          <p:cNvSpPr/>
          <p:nvPr/>
        </p:nvSpPr>
        <p:spPr>
          <a:xfrm>
            <a:off x="285720" y="3284984"/>
            <a:ext cx="8358246" cy="1080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888" y="1268760"/>
            <a:ext cx="8787600" cy="381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Rounded Rectangle 12"/>
          <p:cNvSpPr/>
          <p:nvPr/>
        </p:nvSpPr>
        <p:spPr>
          <a:xfrm>
            <a:off x="357158" y="5229200"/>
            <a:ext cx="8358246" cy="1512168"/>
          </a:xfrm>
          <a:prstGeom prst="roundRect">
            <a:avLst>
              <a:gd name="adj" fmla="val 298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Тип населенного пункта и элемент уличной сети выбираются из списка аналогично стране. Остальные поля (название населенного пункта, элемента уличной сети, дом, корпус, почтовый код, </a:t>
            </a:r>
            <a:r>
              <a:rPr lang="ru-RU" dirty="0" smtClean="0">
                <a:hlinkClick r:id="rId6" action="ppaction://hlinksldjump"/>
              </a:rPr>
              <a:t>телефон, факс</a:t>
            </a:r>
            <a:r>
              <a:rPr lang="ru-RU" dirty="0" smtClean="0"/>
              <a:t>,</a:t>
            </a:r>
            <a:r>
              <a:rPr lang="en-US" dirty="0" smtClean="0"/>
              <a:t> e-mail</a:t>
            </a:r>
            <a:r>
              <a:rPr lang="ru-RU" dirty="0" smtClean="0"/>
              <a:t>) вводятся вручную. </a:t>
            </a:r>
            <a:endParaRPr lang="ru-RU" dirty="0"/>
          </a:p>
        </p:txBody>
      </p:sp>
      <p:sp>
        <p:nvSpPr>
          <p:cNvPr id="16" name="Rounded Rectangle 12"/>
          <p:cNvSpPr/>
          <p:nvPr/>
        </p:nvSpPr>
        <p:spPr>
          <a:xfrm>
            <a:off x="251520" y="5229200"/>
            <a:ext cx="8640960" cy="1467544"/>
          </a:xfrm>
          <a:prstGeom prst="roundRect">
            <a:avLst>
              <a:gd name="adj" fmla="val 2987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Тип населенного пункта должен соответствовать: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/>
              <a:t>для белорусских организаций – классификатору "Система обозначений объектов административно-территориального деления и населенных пунктов" (СОАТО) – ОКРБ 003-94;</a:t>
            </a:r>
          </a:p>
          <a:p>
            <a:pPr>
              <a:buFont typeface="Wingdings" pitchFamily="2" charset="2"/>
              <a:buChar char="q"/>
            </a:pPr>
            <a:r>
              <a:rPr lang="ru-RU" sz="1600" dirty="0" smtClean="0"/>
              <a:t>для российских организаций - общероссийскому классификатору объектов административно-территориального деления (ОКАТО) - ОК 019-95.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Завершение ввода организации (сохранение)</a:t>
            </a:r>
            <a:endParaRPr lang="ru-RU" sz="2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748464" y="6565900"/>
            <a:ext cx="395536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23</a:t>
            </a:fld>
            <a:endParaRPr lang="ru-RU" altLang="en-US" sz="1400" dirty="0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888" y="1340078"/>
            <a:ext cx="8787600" cy="381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Rectangle 9"/>
          <p:cNvSpPr/>
          <p:nvPr/>
        </p:nvSpPr>
        <p:spPr>
          <a:xfrm>
            <a:off x="333788" y="4511400"/>
            <a:ext cx="1285884" cy="285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Rounded Rectangle 15"/>
          <p:cNvSpPr/>
          <p:nvPr/>
        </p:nvSpPr>
        <p:spPr>
          <a:xfrm>
            <a:off x="357158" y="5094304"/>
            <a:ext cx="8358246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Когда необходимая информация об организации внесена, следует сохранить изменения, нажав на кнопку «Сохранить изменения».</a:t>
            </a:r>
            <a:endParaRPr lang="ru-RU" dirty="0"/>
          </a:p>
        </p:txBody>
      </p:sp>
      <p:sp>
        <p:nvSpPr>
          <p:cNvPr id="24" name="Rectangle 11"/>
          <p:cNvSpPr/>
          <p:nvPr/>
        </p:nvSpPr>
        <p:spPr>
          <a:xfrm>
            <a:off x="1631642" y="4511400"/>
            <a:ext cx="1500198" cy="285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Rounded Rectangle 16"/>
          <p:cNvSpPr/>
          <p:nvPr/>
        </p:nvSpPr>
        <p:spPr>
          <a:xfrm>
            <a:off x="357158" y="5085184"/>
            <a:ext cx="8358246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Если же была внесена некорректная информация, то форму ввода организации можно закрыть без сохранения по  нажатию на кнопку «Закрыть без сохранения»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980728"/>
            <a:ext cx="7992888" cy="576064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Редактирование параметров организаций,</a:t>
            </a:r>
            <a:b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</a:b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новых организаций, удаление организаций</a:t>
            </a: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748464" y="6565900"/>
            <a:ext cx="395536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24</a:t>
            </a:fld>
            <a:endParaRPr lang="ru-RU" altLang="en-US" sz="1400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000" y="1700808"/>
            <a:ext cx="8787600" cy="381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6"/>
          <p:cNvSpPr/>
          <p:nvPr/>
        </p:nvSpPr>
        <p:spPr>
          <a:xfrm>
            <a:off x="285720" y="2633534"/>
            <a:ext cx="7858180" cy="2143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8"/>
          <p:cNvSpPr/>
          <p:nvPr/>
        </p:nvSpPr>
        <p:spPr>
          <a:xfrm>
            <a:off x="8001024" y="2562096"/>
            <a:ext cx="500066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Rectangle 10"/>
          <p:cNvSpPr/>
          <p:nvPr/>
        </p:nvSpPr>
        <p:spPr>
          <a:xfrm>
            <a:off x="285720" y="2776410"/>
            <a:ext cx="1143008" cy="21431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000" y="1704408"/>
            <a:ext cx="8787600" cy="3817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Rectangle 12"/>
          <p:cNvSpPr/>
          <p:nvPr/>
        </p:nvSpPr>
        <p:spPr>
          <a:xfrm>
            <a:off x="214282" y="2776410"/>
            <a:ext cx="8286808" cy="2857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1704408"/>
            <a:ext cx="8790677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Rectangle 22"/>
          <p:cNvSpPr/>
          <p:nvPr/>
        </p:nvSpPr>
        <p:spPr>
          <a:xfrm>
            <a:off x="214282" y="2847848"/>
            <a:ext cx="1428760" cy="357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4000" y="1704408"/>
            <a:ext cx="8785036" cy="38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Rounded Rectangle 24"/>
          <p:cNvSpPr/>
          <p:nvPr/>
        </p:nvSpPr>
        <p:spPr>
          <a:xfrm>
            <a:off x="357158" y="5205302"/>
            <a:ext cx="8429684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После сохранения новая организация отобразится в общем списке организаций</a:t>
            </a:r>
            <a:endParaRPr lang="ru-RU" dirty="0"/>
          </a:p>
        </p:txBody>
      </p:sp>
      <p:sp>
        <p:nvSpPr>
          <p:cNvPr id="23" name="Rounded Rectangle 25"/>
          <p:cNvSpPr/>
          <p:nvPr/>
        </p:nvSpPr>
        <p:spPr>
          <a:xfrm>
            <a:off x="357158" y="5229200"/>
            <a:ext cx="8429684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Для редактирования параметров ранее введенной организации следует нажать на кнопку «Доп.», соответствующую данной организации</a:t>
            </a:r>
            <a:endParaRPr lang="ru-RU" dirty="0"/>
          </a:p>
        </p:txBody>
      </p:sp>
      <p:sp>
        <p:nvSpPr>
          <p:cNvPr id="24" name="Rounded Rectangle 26"/>
          <p:cNvSpPr/>
          <p:nvPr/>
        </p:nvSpPr>
        <p:spPr>
          <a:xfrm>
            <a:off x="357158" y="4552100"/>
            <a:ext cx="8429684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Для добавления новой организации следует нажать на кнопку «Вставить организацию». При этом появится новая строка. Ввод организации осуществляется аналогично первой организации</a:t>
            </a:r>
            <a:endParaRPr lang="ru-RU" dirty="0"/>
          </a:p>
        </p:txBody>
      </p:sp>
      <p:sp>
        <p:nvSpPr>
          <p:cNvPr id="25" name="Rounded Rectangle 27"/>
          <p:cNvSpPr/>
          <p:nvPr/>
        </p:nvSpPr>
        <p:spPr>
          <a:xfrm>
            <a:off x="357158" y="4494912"/>
            <a:ext cx="8429684" cy="1857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Для удаления ошибочно введенной организации курсором мыши выделить строку ошибочно введенной организации, установить курсор мыши в левом углу выделенной строки за пределами поля на значок «  », нажатием левой клавиши открыть меню, выбрать запись «Удалить организацию» и нажатием левой клавиши произвести удаление ошибочно введенной организации</a:t>
            </a:r>
            <a:endParaRPr lang="ru-RU" dirty="0"/>
          </a:p>
        </p:txBody>
      </p:sp>
      <p:pic>
        <p:nvPicPr>
          <p:cNvPr id="26" name="Picture 28" descr="delete.bmp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52000" y="5385458"/>
            <a:ext cx="171450" cy="17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  <p:bldP spid="16" grpId="0" animBg="1"/>
      <p:bldP spid="18" grpId="0" animBg="1"/>
      <p:bldP spid="20" grpId="0" animBg="1"/>
      <p:bldP spid="22" grpId="0" animBg="1"/>
      <p:bldP spid="23" grpId="0" animBg="1"/>
      <p:bldP spid="23" grpId="1" animBg="1"/>
      <p:bldP spid="24" grpId="0" animBg="1"/>
      <p:bldP spid="24" grpId="1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2592288"/>
          </a:xfrm>
        </p:spPr>
        <p:txBody>
          <a:bodyPr>
            <a:noAutofit/>
          </a:bodyPr>
          <a:lstStyle/>
          <a:p>
            <a:pPr marL="0" indent="173038" algn="just">
              <a:spcBef>
                <a:spcPts val="0"/>
              </a:spcBef>
              <a:buNone/>
            </a:pPr>
            <a:r>
              <a:rPr lang="ru-RU" sz="2400" dirty="0" smtClean="0"/>
              <a:t>После окончания работы сохранить произведенные в БД организаций изменения из меню «</a:t>
            </a:r>
            <a:r>
              <a:rPr lang="ru-RU" sz="2400" dirty="0" err="1" smtClean="0"/>
              <a:t>Файл\Сохранить</a:t>
            </a:r>
            <a:r>
              <a:rPr lang="ru-RU" sz="2400" dirty="0" smtClean="0"/>
              <a:t>» либо нажатием комбинации клавиш «</a:t>
            </a:r>
            <a:r>
              <a:rPr lang="en-US" sz="2400" dirty="0" smtClean="0"/>
              <a:t>Ctrl</a:t>
            </a:r>
            <a:r>
              <a:rPr lang="ru-RU" sz="2400" dirty="0" smtClean="0"/>
              <a:t>+</a:t>
            </a:r>
            <a:r>
              <a:rPr lang="en-US" sz="2400" dirty="0" smtClean="0"/>
              <a:t>S</a:t>
            </a:r>
            <a:r>
              <a:rPr lang="ru-RU" sz="2400" dirty="0" smtClean="0"/>
              <a:t>».</a:t>
            </a:r>
          </a:p>
          <a:p>
            <a:pPr marL="0" indent="173038" algn="just">
              <a:spcBef>
                <a:spcPts val="0"/>
              </a:spcBef>
              <a:buNone/>
            </a:pPr>
            <a:r>
              <a:rPr lang="ru-RU" sz="2400" dirty="0" smtClean="0"/>
              <a:t>При необходимости можно распечатать содержимое файла </a:t>
            </a:r>
            <a:r>
              <a:rPr lang="en-US" sz="2400" dirty="0" smtClean="0"/>
              <a:t>organization</a:t>
            </a:r>
            <a:r>
              <a:rPr lang="ru-RU" sz="2400" dirty="0" smtClean="0"/>
              <a:t>.</a:t>
            </a:r>
            <a:r>
              <a:rPr lang="en-US" sz="2400" dirty="0" smtClean="0"/>
              <a:t>xml</a:t>
            </a:r>
            <a:r>
              <a:rPr lang="ru-RU" sz="2400" dirty="0" smtClean="0"/>
              <a:t> из меню «</a:t>
            </a:r>
            <a:r>
              <a:rPr lang="ru-RU" sz="2400" dirty="0" err="1" smtClean="0"/>
              <a:t>Файл\Печать</a:t>
            </a:r>
            <a:r>
              <a:rPr lang="ru-RU" sz="2400" dirty="0" smtClean="0"/>
              <a:t>» либо нажатием комбинации клавиш «</a:t>
            </a:r>
            <a:r>
              <a:rPr lang="en-US" sz="2400" dirty="0" smtClean="0"/>
              <a:t>Ctrl</a:t>
            </a:r>
            <a:r>
              <a:rPr lang="ru-RU" sz="2400" dirty="0" smtClean="0"/>
              <a:t>+</a:t>
            </a:r>
            <a:r>
              <a:rPr lang="en-US" sz="2400" dirty="0" smtClean="0"/>
              <a:t>P</a:t>
            </a:r>
            <a:r>
              <a:rPr lang="ru-RU" sz="2400" dirty="0" smtClean="0"/>
              <a:t>». Полученный документ можно предварительно просмотреть на экране.</a:t>
            </a:r>
            <a:endParaRPr lang="en-US" sz="2400" b="1" dirty="0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Завершение работы</a:t>
            </a:r>
            <a:endParaRPr lang="ru-RU" sz="2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676456" y="6565900"/>
            <a:ext cx="467544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25</a:t>
            </a:fld>
            <a:endParaRPr lang="ru-RU" altLang="en-US" sz="1400" dirty="0"/>
          </a:p>
        </p:txBody>
      </p:sp>
      <p:pic>
        <p:nvPicPr>
          <p:cNvPr id="13" name="Рисунок 1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3933056"/>
            <a:ext cx="684076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328592"/>
          </a:xfrm>
        </p:spPr>
        <p:txBody>
          <a:bodyPr>
            <a:noAutofit/>
          </a:bodyPr>
          <a:lstStyle/>
          <a:p>
            <a:pPr marL="0" indent="173038" algn="just">
              <a:spcBef>
                <a:spcPts val="0"/>
              </a:spcBef>
              <a:buNone/>
            </a:pPr>
            <a:r>
              <a:rPr lang="ru-RU" sz="2400" dirty="0" smtClean="0"/>
              <a:t>Очередная версия файла-шаблона БД организаций выпускается  Госкомвоенпромом:</a:t>
            </a:r>
          </a:p>
          <a:p>
            <a:pPr marL="400050" lvl="1" indent="173038" algn="just"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/>
              <a:t> для актуализации </a:t>
            </a:r>
            <a:r>
              <a:rPr lang="ru-RU" sz="2400" dirty="0" smtClean="0">
                <a:hlinkClick r:id="rId2" action="ppaction://hlinksldjump"/>
              </a:rPr>
              <a:t>классификаторов</a:t>
            </a:r>
            <a:r>
              <a:rPr lang="ru-RU" sz="2400" dirty="0" smtClean="0"/>
              <a:t>, содержащихся в файле-шаблоне; </a:t>
            </a:r>
          </a:p>
          <a:p>
            <a:pPr marL="400050" lvl="1" indent="173038" algn="just"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/>
              <a:t> для устранения замечаний и реализации предложений по результатам эксплуатации предыдущей версии файла-шаблона;</a:t>
            </a:r>
          </a:p>
          <a:p>
            <a:pPr marL="400050" lvl="1" indent="173038" algn="just"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/>
              <a:t> при изменении законодательства;</a:t>
            </a:r>
          </a:p>
          <a:p>
            <a:pPr marL="400050" lvl="1" indent="173038" algn="just"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/>
              <a:t> по техническим причинам (для улучшения функционирования  системы сбора заявок в Госкомвоенпроме).</a:t>
            </a:r>
          </a:p>
          <a:p>
            <a:pPr marL="400050" lvl="1" indent="173038" algn="just">
              <a:spcBef>
                <a:spcPts val="0"/>
              </a:spcBef>
              <a:buFont typeface="Wingdings" pitchFamily="2" charset="2"/>
              <a:buChar char="Ø"/>
            </a:pPr>
            <a:endParaRPr lang="ru-RU" sz="240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Смена версии файла-шаблона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 (1)</a:t>
            </a:r>
            <a:endParaRPr lang="ru-RU" sz="2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676456" y="6565900"/>
            <a:ext cx="467544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26</a:t>
            </a:fld>
            <a:endParaRPr lang="ru-RU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Смена версии файла-шаблона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 (2)</a:t>
            </a:r>
            <a:endParaRPr lang="ru-RU" sz="2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676456" y="6565900"/>
            <a:ext cx="467544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27</a:t>
            </a:fld>
            <a:endParaRPr lang="ru-RU" altLang="en-US" sz="1400" dirty="0"/>
          </a:p>
        </p:txBody>
      </p:sp>
      <p:graphicFrame>
        <p:nvGraphicFramePr>
          <p:cNvPr id="15" name="Содержимое 14"/>
          <p:cNvGraphicFramePr>
            <a:graphicFrameLocks noGrp="1"/>
          </p:cNvGraphicFramePr>
          <p:nvPr>
            <p:ph idx="1"/>
          </p:nvPr>
        </p:nvGraphicFramePr>
        <p:xfrm>
          <a:off x="251520" y="1600200"/>
          <a:ext cx="3682752" cy="5057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24" name="Группа 23"/>
          <p:cNvGrpSpPr/>
          <p:nvPr/>
        </p:nvGrpSpPr>
        <p:grpSpPr>
          <a:xfrm>
            <a:off x="1979712" y="1600200"/>
            <a:ext cx="6998305" cy="4637112"/>
            <a:chOff x="1979712" y="1600200"/>
            <a:chExt cx="6998305" cy="4637112"/>
          </a:xfrm>
        </p:grpSpPr>
        <p:pic>
          <p:nvPicPr>
            <p:cNvPr id="14" name="Рисунок 13"/>
            <p:cNvPicPr/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139952" y="1600200"/>
              <a:ext cx="4838065" cy="4421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Action Button: Custom 4">
              <a:hlinkClick r:id="rId10" action="ppaction://hlinksldjump" highlightClick="1"/>
            </p:cNvPr>
            <p:cNvSpPr/>
            <p:nvPr/>
          </p:nvSpPr>
          <p:spPr>
            <a:xfrm>
              <a:off x="6660232" y="5589240"/>
              <a:ext cx="2232248" cy="360040"/>
            </a:xfrm>
            <a:prstGeom prst="actionButtonBlank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7" name="Straight Arrow Connector 6"/>
            <p:cNvCxnSpPr>
              <a:endCxn id="16" idx="2"/>
            </p:cNvCxnSpPr>
            <p:nvPr/>
          </p:nvCxnSpPr>
          <p:spPr>
            <a:xfrm flipV="1">
              <a:off x="1979712" y="5769260"/>
              <a:ext cx="4680520" cy="468052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Смена версии файла-шаблона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 (</a:t>
            </a: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3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)</a:t>
            </a:r>
            <a:endParaRPr lang="ru-RU" sz="2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676456" y="6565900"/>
            <a:ext cx="467544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28</a:t>
            </a:fld>
            <a:endParaRPr lang="ru-RU" altLang="en-US" sz="1400" dirty="0"/>
          </a:p>
        </p:txBody>
      </p:sp>
      <p:graphicFrame>
        <p:nvGraphicFramePr>
          <p:cNvPr id="15" name="Содержимое 14"/>
          <p:cNvGraphicFramePr>
            <a:graphicFrameLocks noGrp="1"/>
          </p:cNvGraphicFramePr>
          <p:nvPr>
            <p:ph idx="1"/>
          </p:nvPr>
        </p:nvGraphicFramePr>
        <p:xfrm>
          <a:off x="251520" y="1600200"/>
          <a:ext cx="3682752" cy="5057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8" name="Рисунок 17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5976" y="1628800"/>
            <a:ext cx="3766141" cy="3025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27984" y="5013176"/>
            <a:ext cx="3700145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Action Button: Custom 4">
            <a:hlinkClick r:id="rId11" action="ppaction://hlinksldjump" highlightClick="1"/>
          </p:cNvPr>
          <p:cNvSpPr/>
          <p:nvPr/>
        </p:nvSpPr>
        <p:spPr>
          <a:xfrm>
            <a:off x="7884368" y="1556792"/>
            <a:ext cx="285752" cy="288032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Action Button: Custom 4">
            <a:hlinkClick r:id="rId11" action="ppaction://hlinksldjump" highlightClick="1"/>
          </p:cNvPr>
          <p:cNvSpPr/>
          <p:nvPr/>
        </p:nvSpPr>
        <p:spPr>
          <a:xfrm>
            <a:off x="5796136" y="5733256"/>
            <a:ext cx="1008112" cy="360040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Straight Arrow Connector 6"/>
          <p:cNvCxnSpPr>
            <a:endCxn id="20" idx="2"/>
          </p:cNvCxnSpPr>
          <p:nvPr/>
        </p:nvCxnSpPr>
        <p:spPr>
          <a:xfrm flipV="1">
            <a:off x="1547664" y="1700808"/>
            <a:ext cx="6336704" cy="302433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6"/>
          <p:cNvCxnSpPr>
            <a:endCxn id="21" idx="2"/>
          </p:cNvCxnSpPr>
          <p:nvPr/>
        </p:nvCxnSpPr>
        <p:spPr>
          <a:xfrm flipV="1">
            <a:off x="1187624" y="5913276"/>
            <a:ext cx="4608512" cy="46805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P spid="20" grpId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Смена версии файла-шаблона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 (</a:t>
            </a: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4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)</a:t>
            </a:r>
            <a:endParaRPr lang="ru-RU" sz="2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676456" y="6565900"/>
            <a:ext cx="467544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29</a:t>
            </a:fld>
            <a:endParaRPr lang="ru-RU" altLang="en-US" sz="1400" dirty="0"/>
          </a:p>
        </p:txBody>
      </p:sp>
      <p:graphicFrame>
        <p:nvGraphicFramePr>
          <p:cNvPr id="29" name="Содержимое 14"/>
          <p:cNvGraphicFramePr>
            <a:graphicFrameLocks noGrp="1"/>
          </p:cNvGraphicFramePr>
          <p:nvPr>
            <p:ph idx="1"/>
          </p:nvPr>
        </p:nvGraphicFramePr>
        <p:xfrm>
          <a:off x="467544" y="1340769"/>
          <a:ext cx="4330824" cy="4464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4048" y="1412776"/>
            <a:ext cx="399097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536" y="1340768"/>
            <a:ext cx="862583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" name="Straight Arrow Connector 6"/>
          <p:cNvCxnSpPr/>
          <p:nvPr/>
        </p:nvCxnSpPr>
        <p:spPr>
          <a:xfrm flipV="1">
            <a:off x="2051720" y="3140968"/>
            <a:ext cx="5472608" cy="100811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ction Button: Custom 4">
            <a:hlinkClick r:id="rId11" action="ppaction://hlinksldjump" highlightClick="1"/>
          </p:cNvPr>
          <p:cNvSpPr/>
          <p:nvPr/>
        </p:nvSpPr>
        <p:spPr>
          <a:xfrm>
            <a:off x="755576" y="3834045"/>
            <a:ext cx="3816424" cy="315035"/>
          </a:xfrm>
          <a:prstGeom prst="actionButtonBlank">
            <a:avLst/>
          </a:prstGeom>
          <a:solidFill>
            <a:schemeClr val="accent1">
              <a:alpha val="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ounded Rectangle 27"/>
          <p:cNvSpPr/>
          <p:nvPr/>
        </p:nvSpPr>
        <p:spPr>
          <a:xfrm>
            <a:off x="357158" y="5301208"/>
            <a:ext cx="842968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Имя файла-шаблона, использованного для подготовки БД организаций, индицируется в нижней строке окна при открытии файла </a:t>
            </a:r>
            <a:r>
              <a:rPr lang="en-US" dirty="0" smtClean="0"/>
              <a:t>organization.xml</a:t>
            </a:r>
            <a:endParaRPr lang="ru-RU" dirty="0"/>
          </a:p>
        </p:txBody>
      </p:sp>
      <p:cxnSp>
        <p:nvCxnSpPr>
          <p:cNvPr id="15" name="Straight Arrow Connector 6"/>
          <p:cNvCxnSpPr>
            <a:stCxn id="14" idx="0"/>
            <a:endCxn id="21" idx="1"/>
          </p:cNvCxnSpPr>
          <p:nvPr/>
        </p:nvCxnSpPr>
        <p:spPr>
          <a:xfrm flipH="1" flipV="1">
            <a:off x="2663788" y="4149080"/>
            <a:ext cx="1908212" cy="115212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9" grpId="0">
        <p:bldAsOne/>
      </p:bldGraphic>
      <p:bldGraphic spid="29" grpId="1">
        <p:bldAsOne/>
      </p:bldGraphic>
      <p:bldP spid="21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328592"/>
          </a:xfrm>
        </p:spPr>
        <p:txBody>
          <a:bodyPr>
            <a:noAutofit/>
          </a:bodyPr>
          <a:lstStyle/>
          <a:p>
            <a:pPr marL="0" indent="173038" algn="just">
              <a:spcBef>
                <a:spcPts val="0"/>
              </a:spcBef>
              <a:buNone/>
            </a:pPr>
            <a:r>
              <a:rPr lang="ru-RU" sz="3000" b="1" u="sng" dirty="0" smtClean="0"/>
              <a:t>Ведение </a:t>
            </a:r>
            <a:r>
              <a:rPr lang="ru-RU" sz="3000" b="1" u="sng" dirty="0" smtClean="0">
                <a:hlinkClick r:id="rId2" action="ppaction://hlinksldjump"/>
              </a:rPr>
              <a:t>БД</a:t>
            </a:r>
            <a:r>
              <a:rPr lang="ru-RU" sz="3000" b="1" u="sng" dirty="0" smtClean="0"/>
              <a:t> организаций во </a:t>
            </a:r>
            <a:r>
              <a:rPr lang="ru-RU" sz="3000" b="1" u="sng" dirty="0" smtClean="0">
                <a:hlinkClick r:id="rId2" action="ppaction://hlinksldjump"/>
              </a:rPr>
              <a:t>ВФСЭК</a:t>
            </a:r>
            <a:r>
              <a:rPr lang="ru-RU" sz="3000" b="1" u="sng" dirty="0" smtClean="0"/>
              <a:t> :</a:t>
            </a:r>
          </a:p>
          <a:p>
            <a:pPr marL="0" indent="173038" algn="just">
              <a:lnSpc>
                <a:spcPct val="9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3000" dirty="0" smtClean="0"/>
              <a:t>оптимизирует процесс взаимодействия ВФСЭК с </a:t>
            </a:r>
            <a:r>
              <a:rPr lang="ru-RU" sz="3000" dirty="0" smtClean="0">
                <a:hlinkClick r:id="rId2" action="ppaction://hlinksldjump"/>
              </a:rPr>
              <a:t>ОЭКЛ</a:t>
            </a:r>
            <a:r>
              <a:rPr lang="ru-RU" sz="3000" dirty="0" smtClean="0"/>
              <a:t> при возрастающих требованиях к объему и качеству поставляемых данных;</a:t>
            </a:r>
          </a:p>
          <a:p>
            <a:pPr marL="0" indent="173038" algn="just">
              <a:lnSpc>
                <a:spcPct val="9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3000" dirty="0" smtClean="0"/>
              <a:t>автоматизирует формирование заявлений и заявок на разрешительные документы по экспортному контролю;</a:t>
            </a:r>
          </a:p>
          <a:p>
            <a:pPr marL="0" indent="173038" algn="just">
              <a:lnSpc>
                <a:spcPct val="9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3000" dirty="0" smtClean="0"/>
              <a:t>обеспечивает необходимую степень детализации и классификации данных;</a:t>
            </a:r>
          </a:p>
          <a:p>
            <a:pPr marL="0" indent="173038" algn="just">
              <a:lnSpc>
                <a:spcPct val="9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ru-RU" sz="3000" dirty="0" smtClean="0"/>
              <a:t>обеспечивает возможность предварительного контроля данных при формировании заявлений и заявок.</a:t>
            </a:r>
          </a:p>
          <a:p>
            <a:pPr marL="0" indent="173038">
              <a:spcBef>
                <a:spcPts val="0"/>
              </a:spcBef>
              <a:buNone/>
            </a:pPr>
            <a:endParaRPr lang="ru-RU" sz="2400" dirty="0" smtClean="0"/>
          </a:p>
          <a:p>
            <a:pPr marL="0" indent="173038">
              <a:spcBef>
                <a:spcPts val="0"/>
              </a:spcBef>
              <a:buNone/>
            </a:pPr>
            <a:endParaRPr lang="ru-RU" sz="2400" dirty="0" smtClean="0"/>
          </a:p>
          <a:p>
            <a:pPr marL="0" indent="173038">
              <a:buNone/>
            </a:pPr>
            <a:endParaRPr lang="ru-RU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Общие положения (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2</a:t>
            </a: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)</a:t>
            </a: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815388" y="6565900"/>
            <a:ext cx="328612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3</a:t>
            </a:fld>
            <a:endParaRPr lang="ru-RU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576064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Порядок взаимодействия ВФСЭК с ОЭКЛ </a:t>
            </a:r>
            <a:b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</a:b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 части предоставления параметров организаций</a:t>
            </a: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676456" y="6565900"/>
            <a:ext cx="467544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30</a:t>
            </a:fld>
            <a:endParaRPr lang="ru-RU" altLang="en-US" sz="1400" dirty="0"/>
          </a:p>
        </p:txBody>
      </p:sp>
      <p:graphicFrame>
        <p:nvGraphicFramePr>
          <p:cNvPr id="17" name="Содержимое 16"/>
          <p:cNvGraphicFramePr>
            <a:graphicFrameLocks noGrp="1"/>
          </p:cNvGraphicFramePr>
          <p:nvPr>
            <p:ph idx="1"/>
          </p:nvPr>
        </p:nvGraphicFramePr>
        <p:xfrm>
          <a:off x="107504" y="1484784"/>
          <a:ext cx="8928992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715375" y="6500813"/>
            <a:ext cx="428625" cy="357187"/>
          </a:xfrm>
        </p:spPr>
        <p:txBody>
          <a:bodyPr/>
          <a:lstStyle/>
          <a:p>
            <a:pPr>
              <a:defRPr/>
            </a:pPr>
            <a:fld id="{9B6095AF-EAFC-445B-8190-5FB87A79FB5F}" type="slidenum">
              <a:rPr lang="ru-RU" altLang="en-US" sz="1400" smtClean="0"/>
              <a:pPr>
                <a:defRPr/>
              </a:pPr>
              <a:t>31</a:t>
            </a:fld>
            <a:endParaRPr lang="ru-RU" altLang="en-US" sz="1400" dirty="0"/>
          </a:p>
        </p:txBody>
      </p:sp>
      <p:sp>
        <p:nvSpPr>
          <p:cNvPr id="28" name="Rectangle 3"/>
          <p:cNvSpPr txBox="1">
            <a:spLocks noChangeArrowheads="1"/>
          </p:cNvSpPr>
          <p:nvPr/>
        </p:nvSpPr>
        <p:spPr>
          <a:xfrm>
            <a:off x="-32" y="1643050"/>
            <a:ext cx="9144000" cy="5214950"/>
          </a:xfrm>
          <a:prstGeom prst="rect">
            <a:avLst/>
          </a:prstGeom>
          <a:noFill/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2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Спасибо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2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за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2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внимание!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Классификаторы</a:t>
            </a: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0" y="1268760"/>
            <a:ext cx="8964488" cy="5184576"/>
          </a:xfr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400" b="1" u="sng" dirty="0" smtClean="0"/>
              <a:t>Файл-шаблон БД  организаций содержит следующие классификаторы:</a:t>
            </a:r>
          </a:p>
          <a:p>
            <a:pPr marL="182563" indent="176213" algn="just">
              <a:lnSpc>
                <a:spcPct val="90000"/>
              </a:lnSpc>
              <a:spcBef>
                <a:spcPts val="0"/>
              </a:spcBef>
              <a:buClr>
                <a:srgbClr val="C00000"/>
              </a:buClr>
              <a:buFont typeface="Wingdings" pitchFamily="2" charset="2"/>
              <a:buChar char="q"/>
            </a:pPr>
            <a:r>
              <a:rPr lang="ru-RU" sz="2400" dirty="0" smtClean="0"/>
              <a:t> </a:t>
            </a:r>
            <a:r>
              <a:rPr lang="ru-RU" sz="2300" dirty="0" smtClean="0"/>
              <a:t>стран мира (приложение 22 к решению Комиссии таможенного союза от 20.09.2010 № 378);</a:t>
            </a:r>
          </a:p>
          <a:p>
            <a:pPr marL="182563" indent="176213" algn="just">
              <a:lnSpc>
                <a:spcPct val="90000"/>
              </a:lnSpc>
              <a:spcBef>
                <a:spcPts val="0"/>
              </a:spcBef>
              <a:buClr>
                <a:srgbClr val="C00000"/>
              </a:buClr>
              <a:buFont typeface="Wingdings" pitchFamily="2" charset="2"/>
              <a:buChar char="q"/>
            </a:pPr>
            <a:r>
              <a:rPr lang="ru-RU" sz="2300" dirty="0" smtClean="0"/>
              <a:t> регионов Украины, Российской Федерации и Казахстана (приложение 1 к постановлению Государственного таможенного комитета Республики Беларусь от 24.12.2010 № 48 «О некоторых вопросах таможенного декларирования товаров и изменения и (или) дополнения сведений, заявленных в декларации на товары» (Национальный реестр правовых актов Республики Беларусь, 2011 г., № 3, 8/23139); </a:t>
            </a:r>
          </a:p>
          <a:p>
            <a:pPr marL="182563" indent="176213" algn="just">
              <a:lnSpc>
                <a:spcPct val="90000"/>
              </a:lnSpc>
              <a:spcBef>
                <a:spcPts val="0"/>
              </a:spcBef>
              <a:buClr>
                <a:srgbClr val="C00000"/>
              </a:buClr>
              <a:buFont typeface="Wingdings" pitchFamily="2" charset="2"/>
              <a:buChar char="q"/>
            </a:pPr>
            <a:r>
              <a:rPr lang="ru-RU" sz="2300" dirty="0" smtClean="0"/>
              <a:t> выдержки из классификатора СОАТО (ОКРБ 003-94) – системы обозначений объектов административно-территориального деления и населенных пунктов Республики Беларусь;</a:t>
            </a:r>
          </a:p>
          <a:p>
            <a:pPr marL="182563" indent="176213" algn="just">
              <a:lnSpc>
                <a:spcPct val="90000"/>
              </a:lnSpc>
              <a:spcBef>
                <a:spcPts val="0"/>
              </a:spcBef>
              <a:buClr>
                <a:srgbClr val="C00000"/>
              </a:buClr>
              <a:buFont typeface="Wingdings" pitchFamily="2" charset="2"/>
              <a:buChar char="q"/>
            </a:pPr>
            <a:r>
              <a:rPr lang="ru-RU" sz="2300" dirty="0" smtClean="0"/>
              <a:t> классификатор «Типы населенных пунктов»;</a:t>
            </a:r>
          </a:p>
          <a:p>
            <a:pPr marL="182563" indent="176213" algn="just">
              <a:lnSpc>
                <a:spcPct val="90000"/>
              </a:lnSpc>
              <a:spcBef>
                <a:spcPts val="0"/>
              </a:spcBef>
              <a:buClr>
                <a:srgbClr val="C00000"/>
              </a:buClr>
              <a:buFont typeface="Wingdings" pitchFamily="2" charset="2"/>
              <a:buChar char="q"/>
            </a:pPr>
            <a:r>
              <a:rPr lang="ru-RU" sz="2300" dirty="0" smtClean="0"/>
              <a:t> классификатор «Элементы уличной сети».</a:t>
            </a:r>
          </a:p>
          <a:p>
            <a:pPr>
              <a:spcBef>
                <a:spcPts val="0"/>
              </a:spcBef>
              <a:buNone/>
            </a:pPr>
            <a:endParaRPr lang="ru-RU" sz="2400" dirty="0"/>
          </a:p>
        </p:txBody>
      </p:sp>
      <p:sp>
        <p:nvSpPr>
          <p:cNvPr id="13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676456" y="6565900"/>
            <a:ext cx="467544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32</a:t>
            </a:fld>
            <a:endParaRPr lang="ru-RU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Интерфейс 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Windows XP</a:t>
            </a:r>
            <a:endParaRPr lang="ru-RU" sz="2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7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676456" y="6565900"/>
            <a:ext cx="467544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33</a:t>
            </a:fld>
            <a:endParaRPr lang="ru-RU" altLang="en-US" sz="1400" dirty="0"/>
          </a:p>
        </p:txBody>
      </p:sp>
      <p:pic>
        <p:nvPicPr>
          <p:cNvPr id="12" name="Picture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484784"/>
            <a:ext cx="295232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1484784"/>
            <a:ext cx="288032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1484784"/>
            <a:ext cx="292075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Рекомендации по вводу телефонного номера организации</a:t>
            </a:r>
            <a:endParaRPr lang="ru-RU" sz="2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748464" y="6565900"/>
            <a:ext cx="395536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34</a:t>
            </a:fld>
            <a:endParaRPr lang="ru-RU" altLang="en-US" sz="1400" dirty="0"/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107504" y="1340768"/>
            <a:ext cx="8784976" cy="532859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400" dirty="0" smtClean="0"/>
              <a:t>1. Общемирового стандарта записи телефонных номеров нет.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2. Стандарт записи телефонных номеров, принятый в России: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/>
              <a:t>сначала укажите код страны. Код России и Казахстана - 7, Украины - 380, Республики Беларусь - 375. Код страны записывается со значком «+» и, для звонка с мобильного телефона, так и набирается. Для международного звонка со стационарного телефона набирается 8-10-код страны;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/>
              <a:t>затем напишите код города или региона. Для мобильных телефонов укажите код мобильного оператора. Код пишется через пробел, без скобок и дефисов;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/>
              <a:t>далее запишите телефонный номер, отделяя дефисом по две цифры с конца, например </a:t>
            </a:r>
            <a:r>
              <a:rPr lang="ru-RU" sz="2400" b="1" dirty="0" smtClean="0"/>
              <a:t>ХХХ-ХХ-ХХ</a:t>
            </a:r>
            <a:r>
              <a:rPr lang="ru-RU" sz="2400" dirty="0" smtClean="0"/>
              <a:t>;</a:t>
            </a:r>
          </a:p>
          <a:p>
            <a:pPr lvl="1">
              <a:spcBef>
                <a:spcPts val="0"/>
              </a:spcBef>
              <a:buFont typeface="Wingdings" pitchFamily="2" charset="2"/>
              <a:buChar char="Ø"/>
            </a:pPr>
            <a:r>
              <a:rPr lang="ru-RU" sz="2400" dirty="0" smtClean="0"/>
              <a:t>например, для Костромы весь номер будет выглядеть так: </a:t>
            </a:r>
          </a:p>
          <a:p>
            <a:pPr lvl="2">
              <a:spcBef>
                <a:spcPts val="0"/>
              </a:spcBef>
              <a:buNone/>
            </a:pPr>
            <a:r>
              <a:rPr lang="ru-RU" b="1" u="sng" dirty="0" smtClean="0"/>
              <a:t>+7 4942 ХХ-ХХ-ХХ.</a:t>
            </a: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179512" y="1412776"/>
            <a:ext cx="8784976" cy="3456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В других странах формат написания телефонного номера может отличаться. Вместо дефисов могут использоваться пробелы: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ХХХ ХХ ХХ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 Во Франции в качестве разделителя могут использоваться точки: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+33.ХХХХХХХХХ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 В США принята форма записи: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+1 (ХХХ) ХХХ-ХХХХ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Код города или региона при этом отделяется круглыми скобками, а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внутризонный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номер делится на две части.</a:t>
            </a:r>
          </a:p>
          <a:p>
            <a:pPr marL="400050" marR="0" lvl="1" indent="17303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Протокол импорта организаций из  файла 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organization.xml</a:t>
            </a:r>
            <a:endParaRPr lang="ru-RU" sz="2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7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748464" y="6565900"/>
            <a:ext cx="395536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35</a:t>
            </a:fld>
            <a:endParaRPr lang="ru-RU" altLang="en-US" sz="1400" dirty="0"/>
          </a:p>
        </p:txBody>
      </p:sp>
      <p:pic>
        <p:nvPicPr>
          <p:cNvPr id="12" name="Рисунок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017" y="1268760"/>
            <a:ext cx="8892479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Сайт Госкомвоенпрома</a:t>
            </a:r>
          </a:p>
        </p:txBody>
      </p:sp>
      <p:sp>
        <p:nvSpPr>
          <p:cNvPr id="17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748464" y="6565900"/>
            <a:ext cx="395536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36</a:t>
            </a:fld>
            <a:endParaRPr lang="ru-RU" altLang="en-US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961396"/>
            <a:ext cx="8496944" cy="385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1196752"/>
            <a:ext cx="725948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Arrow Connector 6"/>
          <p:cNvCxnSpPr/>
          <p:nvPr/>
        </p:nvCxnSpPr>
        <p:spPr>
          <a:xfrm flipH="1">
            <a:off x="8676456" y="1196752"/>
            <a:ext cx="144016" cy="511256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6"/>
          <p:cNvCxnSpPr/>
          <p:nvPr/>
        </p:nvCxnSpPr>
        <p:spPr>
          <a:xfrm flipH="1">
            <a:off x="8172400" y="1196752"/>
            <a:ext cx="648072" cy="7200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6"/>
          <p:cNvCxnSpPr/>
          <p:nvPr/>
        </p:nvCxnSpPr>
        <p:spPr>
          <a:xfrm flipH="1">
            <a:off x="3563888" y="1196752"/>
            <a:ext cx="5256584" cy="46805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Справочные сайты</a:t>
            </a:r>
          </a:p>
        </p:txBody>
      </p:sp>
      <p:sp>
        <p:nvSpPr>
          <p:cNvPr id="17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748464" y="6565900"/>
            <a:ext cx="395536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37</a:t>
            </a:fld>
            <a:endParaRPr lang="ru-RU" altLang="en-US" sz="1400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340768"/>
            <a:ext cx="8738195" cy="4971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340768"/>
            <a:ext cx="8773692" cy="4991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340768"/>
            <a:ext cx="8856984" cy="5020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Термины и определения</a:t>
            </a:r>
          </a:p>
        </p:txBody>
      </p:sp>
      <p:sp>
        <p:nvSpPr>
          <p:cNvPr id="15" name="Содержимое 11"/>
          <p:cNvSpPr txBox="1">
            <a:spLocks/>
          </p:cNvSpPr>
          <p:nvPr/>
        </p:nvSpPr>
        <p:spPr>
          <a:xfrm>
            <a:off x="35496" y="1268760"/>
            <a:ext cx="8964488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lvl="0" indent="-457200">
              <a:buFont typeface="+mj-lt"/>
              <a:buAutoNum type="arabicPeriod"/>
              <a:defRPr/>
            </a:pPr>
            <a:r>
              <a:rPr lang="ru-RU" sz="2000" dirty="0" smtClean="0"/>
              <a:t>БД – база данных.</a:t>
            </a:r>
            <a:endParaRPr lang="en-US" sz="2000" dirty="0" smtClean="0"/>
          </a:p>
          <a:p>
            <a:pPr marL="457200" lvl="0" indent="-457200">
              <a:buFont typeface="+mj-lt"/>
              <a:buAutoNum type="arabicPeriod"/>
              <a:defRPr/>
            </a:pPr>
            <a:r>
              <a:rPr lang="ru-RU" sz="2000" dirty="0" smtClean="0"/>
              <a:t>ВФСЭК – внутрифирменная система ЭК.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МНС – министерство по налогам и сборам.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sz="2000" dirty="0" smtClean="0"/>
              <a:t>ОС – операционная система.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lvl="0" indent="-457200">
              <a:buFont typeface="+mj-lt"/>
              <a:buAutoNum type="arabicPeriod"/>
              <a:defRPr/>
            </a:pPr>
            <a:r>
              <a:rPr lang="ru-RU" sz="2000" dirty="0" smtClean="0"/>
              <a:t>ОЭКЛ – отдел экспортного контроля и лицензирования </a:t>
            </a:r>
            <a:r>
              <a:rPr lang="ru-RU" sz="2000" dirty="0" err="1" smtClean="0"/>
              <a:t>Госкомвоенпрома</a:t>
            </a:r>
            <a:r>
              <a:rPr lang="ru-RU" sz="2000" dirty="0" smtClean="0"/>
              <a:t>.</a:t>
            </a:r>
          </a:p>
          <a:p>
            <a:pPr marL="457200" lvl="0" indent="-457200">
              <a:buFont typeface="+mj-lt"/>
              <a:buAutoNum type="arabicPeriod"/>
              <a:defRPr/>
            </a:pPr>
            <a:r>
              <a:rPr lang="ru-RU" sz="2000" dirty="0" smtClean="0"/>
              <a:t>РБ – Республика Беларусь.</a:t>
            </a:r>
          </a:p>
          <a:p>
            <a:pPr marL="457200" lvl="0" indent="-457200">
              <a:buFont typeface="+mj-lt"/>
              <a:buAutoNum type="arabicPeriod"/>
              <a:defRPr/>
            </a:pPr>
            <a:r>
              <a:rPr lang="ru-RU" sz="2000" dirty="0" smtClean="0"/>
              <a:t>СИМО НСЭК – система информационного и методического обеспечения национальной системы экспортного контроля. </a:t>
            </a:r>
          </a:p>
          <a:p>
            <a:pPr marL="457200" lvl="0" indent="-457200">
              <a:buFont typeface="+mj-lt"/>
              <a:buAutoNum type="arabicPeriod"/>
              <a:defRPr/>
            </a:pPr>
            <a:r>
              <a:rPr lang="ru-RU" sz="2000" dirty="0" smtClean="0"/>
              <a:t>ЭК – экспортный контроль.</a:t>
            </a:r>
          </a:p>
          <a:p>
            <a:pPr marL="342900" lvl="0" indent="-342900">
              <a:defRPr/>
            </a:pPr>
            <a:endParaRPr lang="ru-RU" sz="2000" dirty="0" smtClean="0"/>
          </a:p>
          <a:p>
            <a:pPr marL="342900" lvl="0" indent="-342900"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748464" y="6565900"/>
            <a:ext cx="395536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38</a:t>
            </a:fld>
            <a:endParaRPr lang="ru-RU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792088"/>
          </a:xfrm>
        </p:spPr>
        <p:txBody>
          <a:bodyPr>
            <a:noAutofit/>
          </a:bodyPr>
          <a:lstStyle/>
          <a:p>
            <a:pPr marL="0" indent="173038" algn="just">
              <a:spcBef>
                <a:spcPts val="0"/>
              </a:spcBef>
              <a:buNone/>
            </a:pPr>
            <a:r>
              <a:rPr lang="ru-RU" sz="2400" b="1" u="sng" dirty="0" smtClean="0"/>
              <a:t>Ведение БД организаций во ВФСЭК</a:t>
            </a:r>
            <a:r>
              <a:rPr lang="ru-RU" sz="2400" dirty="0" smtClean="0"/>
              <a:t> осуществляется с использованием:</a:t>
            </a:r>
            <a:endParaRPr lang="ru-RU" sz="2300" dirty="0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Общие положения (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3</a:t>
            </a: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)</a:t>
            </a: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815388" y="6565900"/>
            <a:ext cx="328612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4</a:t>
            </a:fld>
            <a:endParaRPr lang="ru-RU" altLang="en-US" sz="1400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251520" y="2132856"/>
            <a:ext cx="8784976" cy="32403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173038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файла-шаблона БД организаций «</a:t>
            </a: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TADBC</a:t>
            </a: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</a:t>
            </a:r>
            <a:r>
              <a:rPr kumimoji="0" lang="ru-RU" sz="23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гггг.мм.дд</a:t>
            </a: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</a:t>
            </a:r>
            <a:r>
              <a:rPr kumimoji="0" lang="en-US" sz="23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xsn</a:t>
            </a: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», поставляемого ОЭКЛ (</a:t>
            </a: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 action="ppaction://hlinksldjump"/>
              </a:rPr>
              <a:t>на сайте Госкомвоенпрома </a:t>
            </a:r>
            <a:r>
              <a:rPr kumimoji="0" lang="en-US" sz="2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5"/>
              </a:rPr>
              <a:t>http</a:t>
            </a:r>
            <a:r>
              <a:rPr kumimoji="0" lang="ru-RU" sz="2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5"/>
              </a:rPr>
              <a:t>://</a:t>
            </a:r>
            <a:r>
              <a:rPr kumimoji="0" lang="en-US" sz="2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5"/>
              </a:rPr>
              <a:t>www</a:t>
            </a:r>
            <a:r>
              <a:rPr kumimoji="0" lang="ru-RU" sz="2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5"/>
              </a:rPr>
              <a:t>.</a:t>
            </a:r>
            <a:r>
              <a:rPr kumimoji="0" lang="en-US" sz="23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5"/>
              </a:rPr>
              <a:t>vpk</a:t>
            </a:r>
            <a:r>
              <a:rPr kumimoji="0" lang="ru-RU" sz="2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5"/>
              </a:rPr>
              <a:t>.</a:t>
            </a:r>
            <a:r>
              <a:rPr kumimoji="0" lang="en-US" sz="23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5"/>
              </a:rPr>
              <a:t>gov</a:t>
            </a:r>
            <a:r>
              <a:rPr kumimoji="0" lang="ru-RU" sz="2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5"/>
              </a:rPr>
              <a:t>.</a:t>
            </a:r>
            <a:r>
              <a:rPr kumimoji="0" lang="en-US" sz="23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5"/>
              </a:rPr>
              <a:t>by</a:t>
            </a: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</a:t>
            </a:r>
          </a:p>
          <a:p>
            <a:pPr marL="0" marR="0" lvl="0" indent="1730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Примечания.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17303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3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гггг.мм.дд</a:t>
            </a: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дата создания версии файла-шаблона БД организаций.</a:t>
            </a:r>
          </a:p>
          <a:p>
            <a:pPr lvl="0" indent="173038" algn="just">
              <a:buFont typeface="+mj-lt"/>
              <a:buAutoNum type="arabicPeriod"/>
            </a:pPr>
            <a:r>
              <a:rPr lang="ru-RU" sz="2300" dirty="0" smtClean="0"/>
              <a:t> Наиболее стабильное функционирование файла-шаблона БД организаций отмечается при использовании </a:t>
            </a:r>
            <a:r>
              <a:rPr lang="en-US" sz="2300" dirty="0" smtClean="0"/>
              <a:t>Microsoft Office InfoPath</a:t>
            </a:r>
            <a:r>
              <a:rPr lang="ru-RU" sz="2300" dirty="0" smtClean="0"/>
              <a:t>2007 под управлением ОС </a:t>
            </a:r>
            <a:r>
              <a:rPr lang="en-US" sz="2300" dirty="0" smtClean="0"/>
              <a:t>Windows XP.</a:t>
            </a: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251520" y="2060848"/>
            <a:ext cx="8784976" cy="32403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17303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программного компонента </a:t>
            </a: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Microsoft Office InfoPath</a:t>
            </a: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2007/2010, поставляемого в составе пакета «</a:t>
            </a: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Microsoft Office</a:t>
            </a: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2007» редакций </a:t>
            </a: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Ultimate</a:t>
            </a: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Professional Plus</a:t>
            </a: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Enterprise</a:t>
            </a: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либо в составе пакета «</a:t>
            </a: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Microsoft Office</a:t>
            </a: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2010» редакции </a:t>
            </a:r>
            <a:r>
              <a:rPr kumimoji="0" lang="ru-RU" sz="23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Professional</a:t>
            </a: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</a:t>
            </a:r>
            <a:r>
              <a:rPr kumimoji="0" lang="ru-RU" sz="23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lus</a:t>
            </a: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соответственно.</a:t>
            </a:r>
          </a:p>
          <a:p>
            <a:pPr marL="0" marR="0" lvl="0" indent="1730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Примечания.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17303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3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Microsoft</a:t>
            </a: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3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Office</a:t>
            </a: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InfoPath</a:t>
            </a: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должен быть установлен на ПЭВМ до начала работ по ведению БД организаций.</a:t>
            </a:r>
          </a:p>
          <a:p>
            <a:pPr marL="0" marR="0" lvl="0" indent="173038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Применение неоговоренных в Рекомендациях версий </a:t>
            </a:r>
            <a:r>
              <a:rPr kumimoji="0" lang="ru-RU" sz="23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Microsoft</a:t>
            </a: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3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Office</a:t>
            </a: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InfoPath</a:t>
            </a: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 допускается.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256584"/>
          </a:xfrm>
        </p:spPr>
        <p:txBody>
          <a:bodyPr>
            <a:noAutofit/>
          </a:bodyPr>
          <a:lstStyle/>
          <a:p>
            <a:pPr marL="0" indent="173038" algn="just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800" dirty="0" smtClean="0"/>
              <a:t>Прежде, чем приступить к формированию БД организаций во ВФСЭК необходимо выполнить настройки безопасности ОС </a:t>
            </a:r>
            <a:r>
              <a:rPr lang="en-US" sz="2800" dirty="0" smtClean="0"/>
              <a:t>Windows </a:t>
            </a:r>
            <a:r>
              <a:rPr lang="ru-RU" sz="2800" dirty="0" smtClean="0"/>
              <a:t>в свойствах обозревателя</a:t>
            </a:r>
            <a:r>
              <a:rPr lang="en-US" sz="2800" dirty="0" smtClean="0"/>
              <a:t>.</a:t>
            </a:r>
            <a:endParaRPr lang="ru-RU" sz="2800" dirty="0" smtClean="0"/>
          </a:p>
          <a:p>
            <a:pPr marL="0" indent="173038" algn="just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800" b="1" dirty="0" smtClean="0"/>
              <a:t>Примечания:</a:t>
            </a:r>
          </a:p>
          <a:p>
            <a:pPr marL="0" indent="173038" algn="just">
              <a:lnSpc>
                <a:spcPct val="90000"/>
              </a:lnSpc>
              <a:spcBef>
                <a:spcPts val="0"/>
              </a:spcBef>
              <a:buAutoNum type="arabicPeriod"/>
            </a:pPr>
            <a:r>
              <a:rPr lang="ru-RU" sz="2800" dirty="0" smtClean="0"/>
              <a:t> Настройки безопасности являются общими для всех типов файлов-шаблонов.</a:t>
            </a:r>
          </a:p>
          <a:p>
            <a:pPr marL="0" indent="173038" algn="just">
              <a:lnSpc>
                <a:spcPct val="90000"/>
              </a:lnSpc>
              <a:spcBef>
                <a:spcPts val="0"/>
              </a:spcBef>
              <a:buAutoNum type="arabicPeriod"/>
            </a:pPr>
            <a:r>
              <a:rPr lang="ru-RU" sz="2800" dirty="0" smtClean="0"/>
              <a:t> Свойства обозревателя можно открыть:</a:t>
            </a:r>
          </a:p>
          <a:p>
            <a:pPr marL="400050" lvl="1" indent="173038" algn="just">
              <a:lnSpc>
                <a:spcPct val="90000"/>
              </a:lnSpc>
              <a:spcBef>
                <a:spcPts val="0"/>
              </a:spcBef>
              <a:buFont typeface="Wingdings" pitchFamily="2" charset="2"/>
              <a:buChar char="v"/>
            </a:pPr>
            <a:r>
              <a:rPr lang="ru-RU" dirty="0" smtClean="0"/>
              <a:t> через </a:t>
            </a:r>
            <a:r>
              <a:rPr lang="ru-RU" dirty="0" smtClean="0">
                <a:hlinkClick r:id="rId2" action="ppaction://hlinksldjump"/>
              </a:rPr>
              <a:t>интерфейс </a:t>
            </a:r>
            <a:r>
              <a:rPr lang="en-US" dirty="0" smtClean="0">
                <a:hlinkClick r:id="rId2" action="ppaction://hlinksldjump"/>
              </a:rPr>
              <a:t>Windows</a:t>
            </a:r>
            <a:r>
              <a:rPr lang="ru-RU" dirty="0" smtClean="0"/>
              <a:t>;</a:t>
            </a:r>
          </a:p>
          <a:p>
            <a:pPr marL="400050" lvl="1" indent="173038" algn="just">
              <a:lnSpc>
                <a:spcPct val="90000"/>
              </a:lnSpc>
              <a:spcBef>
                <a:spcPts val="0"/>
              </a:spcBef>
              <a:buFont typeface="Wingdings" pitchFamily="2" charset="2"/>
              <a:buChar char="v"/>
            </a:pPr>
            <a:r>
              <a:rPr lang="ru-RU" dirty="0" smtClean="0"/>
              <a:t> через </a:t>
            </a:r>
            <a:r>
              <a:rPr lang="en-US" dirty="0" smtClean="0"/>
              <a:t>Internet Explorer</a:t>
            </a:r>
            <a:r>
              <a:rPr lang="ru-RU" dirty="0" smtClean="0"/>
              <a:t>:</a:t>
            </a:r>
          </a:p>
          <a:p>
            <a:pPr marL="400050" lvl="1" indent="173038" algn="just">
              <a:lnSpc>
                <a:spcPct val="90000"/>
              </a:lnSpc>
              <a:spcBef>
                <a:spcPts val="0"/>
              </a:spcBef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FF0000"/>
                </a:solidFill>
              </a:rPr>
              <a:t>Сервис -&gt; Свойства обозревателя</a:t>
            </a:r>
            <a:r>
              <a:rPr lang="ru-RU" dirty="0" smtClean="0"/>
              <a:t>;</a:t>
            </a:r>
          </a:p>
          <a:p>
            <a:pPr marL="400050" lvl="1" indent="173038" algn="just">
              <a:lnSpc>
                <a:spcPct val="90000"/>
              </a:lnSpc>
              <a:spcBef>
                <a:spcPts val="0"/>
              </a:spcBef>
              <a:buFont typeface="Wingdings" pitchFamily="2" charset="2"/>
              <a:buChar char="v"/>
            </a:pPr>
            <a:r>
              <a:rPr lang="ru-RU" dirty="0" smtClean="0"/>
              <a:t> через конструктор </a:t>
            </a:r>
            <a:r>
              <a:rPr lang="en-US" dirty="0" smtClean="0"/>
              <a:t>InfoPath</a:t>
            </a:r>
            <a:r>
              <a:rPr lang="ru-RU" dirty="0" smtClean="0"/>
              <a:t>:</a:t>
            </a:r>
          </a:p>
          <a:p>
            <a:pPr marL="400050" lvl="1" indent="173038" algn="just">
              <a:lnSpc>
                <a:spcPct val="90000"/>
              </a:lnSpc>
              <a:spcBef>
                <a:spcPts val="0"/>
              </a:spcBef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FF0000"/>
                </a:solidFill>
              </a:rPr>
              <a:t>Сервис -&gt; Параметры -&gt; Свойства обозревателя</a:t>
            </a:r>
            <a:endParaRPr lang="en-US" b="1" dirty="0" smtClean="0">
              <a:solidFill>
                <a:srgbClr val="FF0000"/>
              </a:solidFill>
            </a:endParaRPr>
          </a:p>
          <a:p>
            <a:pPr algn="just">
              <a:lnSpc>
                <a:spcPct val="90000"/>
              </a:lnSpc>
              <a:spcBef>
                <a:spcPts val="0"/>
              </a:spcBef>
              <a:buFont typeface="Wingdings" pitchFamily="2" charset="2"/>
              <a:buChar char="Ø"/>
            </a:pPr>
            <a:endParaRPr lang="ru-RU" sz="2300" dirty="0" smtClean="0"/>
          </a:p>
          <a:p>
            <a:pPr marL="0" indent="173038" algn="just">
              <a:spcBef>
                <a:spcPts val="0"/>
              </a:spcBef>
              <a:buNone/>
            </a:pPr>
            <a:endParaRPr lang="ru-RU" sz="200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Настройки безопасности ОС 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(</a:t>
            </a: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1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)</a:t>
            </a:r>
            <a:endParaRPr lang="ru-RU" sz="2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815388" y="6565900"/>
            <a:ext cx="328612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5</a:t>
            </a:fld>
            <a:endParaRPr lang="ru-RU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Настройки безопасности ОС 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(</a:t>
            </a: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2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)</a:t>
            </a:r>
            <a:endParaRPr lang="ru-RU" sz="2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815388" y="6565900"/>
            <a:ext cx="328612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6</a:t>
            </a:fld>
            <a:endParaRPr lang="ru-RU" altLang="en-US" sz="1400" dirty="0"/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676672"/>
          </a:xfrm>
        </p:spPr>
        <p:txBody>
          <a:bodyPr>
            <a:normAutofit lnSpcReduction="10000"/>
          </a:bodyPr>
          <a:lstStyle/>
          <a:p>
            <a:pPr marL="0" lvl="0" indent="173038" algn="just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400" dirty="0" smtClean="0"/>
              <a:t>Открыть вкладку «Безопасность», выбрать «Интернет», нажать кнопку «Другой»</a:t>
            </a:r>
          </a:p>
          <a:p>
            <a:endParaRPr lang="ru-RU" dirty="0"/>
          </a:p>
        </p:txBody>
      </p:sp>
      <p:pic>
        <p:nvPicPr>
          <p:cNvPr id="14" name="Picture 1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420888"/>
            <a:ext cx="3456384" cy="397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Содержимое 12"/>
          <p:cNvSpPr txBox="1">
            <a:spLocks/>
          </p:cNvSpPr>
          <p:nvPr/>
        </p:nvSpPr>
        <p:spPr>
          <a:xfrm>
            <a:off x="457200" y="1340768"/>
            <a:ext cx="8229600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173038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разделе «Разное» найти пункт «Доступ к источникам данных за пределами домена», выбрать «Предлагать» и нажать «ОК»</a:t>
            </a:r>
          </a:p>
        </p:txBody>
      </p:sp>
      <p:pic>
        <p:nvPicPr>
          <p:cNvPr id="16" name="Picture 1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808" y="2420888"/>
            <a:ext cx="4480852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Содержимое 12"/>
          <p:cNvSpPr txBox="1">
            <a:spLocks/>
          </p:cNvSpPr>
          <p:nvPr/>
        </p:nvSpPr>
        <p:spPr>
          <a:xfrm>
            <a:off x="457200" y="1340768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173038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появлении сообщения «Внимание!» нажать «Да»</a:t>
            </a: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173038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852514" y="1700808"/>
            <a:ext cx="4527798" cy="1546473"/>
            <a:chOff x="2636490" y="1628800"/>
            <a:chExt cx="4527798" cy="1546473"/>
          </a:xfrm>
        </p:grpSpPr>
        <p:pic>
          <p:nvPicPr>
            <p:cNvPr id="19" name="Picture 1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36490" y="2060848"/>
              <a:ext cx="4095750" cy="1114425"/>
            </a:xfrm>
            <a:prstGeom prst="rect">
              <a:avLst/>
            </a:prstGeom>
            <a:noFill/>
          </p:spPr>
        </p:pic>
        <p:cxnSp>
          <p:nvCxnSpPr>
            <p:cNvPr id="20" name="Straight Arrow Connector 6"/>
            <p:cNvCxnSpPr/>
            <p:nvPr/>
          </p:nvCxnSpPr>
          <p:spPr>
            <a:xfrm flipH="1">
              <a:off x="4283968" y="1628800"/>
              <a:ext cx="2880320" cy="1152128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Содержимое 12"/>
          <p:cNvSpPr txBox="1">
            <a:spLocks/>
          </p:cNvSpPr>
          <p:nvPr/>
        </p:nvSpPr>
        <p:spPr>
          <a:xfrm>
            <a:off x="457200" y="1340768"/>
            <a:ext cx="8229600" cy="13681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173038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разделе «Элементы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ActiveX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 модули подключения» найти пункт «Использование элементов </a:t>
            </a: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ActiveX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не помеченных как безопасные», выбрать «Предлагать» и нажать «ОК»</a:t>
            </a:r>
          </a:p>
        </p:txBody>
      </p:sp>
      <p:pic>
        <p:nvPicPr>
          <p:cNvPr id="22" name="Picture 2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808" y="2420888"/>
            <a:ext cx="4320480" cy="4134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Содержимое 12"/>
          <p:cNvSpPr txBox="1">
            <a:spLocks/>
          </p:cNvSpPr>
          <p:nvPr/>
        </p:nvSpPr>
        <p:spPr>
          <a:xfrm>
            <a:off x="609600" y="1493168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173038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появлении сообщения «Внимание!» нажать «Да»</a:t>
            </a:r>
            <a:endParaRPr kumimoji="0" lang="ru-RU" sz="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173038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2852514" y="1844824"/>
            <a:ext cx="4671814" cy="1546473"/>
            <a:chOff x="2852514" y="1844824"/>
            <a:chExt cx="4671814" cy="1546473"/>
          </a:xfrm>
        </p:grpSpPr>
        <p:pic>
          <p:nvPicPr>
            <p:cNvPr id="25" name="Picture 1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852514" y="2276872"/>
              <a:ext cx="4095750" cy="1114425"/>
            </a:xfrm>
            <a:prstGeom prst="rect">
              <a:avLst/>
            </a:prstGeom>
            <a:noFill/>
          </p:spPr>
        </p:pic>
        <p:cxnSp>
          <p:nvCxnSpPr>
            <p:cNvPr id="26" name="Straight Arrow Connector 6"/>
            <p:cNvCxnSpPr/>
            <p:nvPr/>
          </p:nvCxnSpPr>
          <p:spPr>
            <a:xfrm flipH="1">
              <a:off x="4572000" y="1844824"/>
              <a:ext cx="2952328" cy="1152128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5" grpId="0"/>
      <p:bldP spid="15" grpId="1"/>
      <p:bldP spid="17" grpId="0"/>
      <p:bldP spid="17" grpId="1"/>
      <p:bldP spid="21" grpId="0"/>
      <p:bldP spid="21" grpId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Настройки безопасности ОС 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(</a:t>
            </a: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3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)</a:t>
            </a:r>
            <a:endParaRPr lang="ru-RU" sz="2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604448" y="6565900"/>
            <a:ext cx="539552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7</a:t>
            </a:fld>
            <a:endParaRPr lang="ru-RU" altLang="en-US" sz="1400" dirty="0"/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606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Выбрать «Местная интрасеть», нажать кнопку «Другой»</a:t>
            </a:r>
          </a:p>
        </p:txBody>
      </p:sp>
      <p:pic>
        <p:nvPicPr>
          <p:cNvPr id="15" name="Picture 1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2132856"/>
            <a:ext cx="4464496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одержимое 13"/>
          <p:cNvSpPr txBox="1">
            <a:spLocks/>
          </p:cNvSpPr>
          <p:nvPr/>
        </p:nvSpPr>
        <p:spPr>
          <a:xfrm>
            <a:off x="302840" y="1412776"/>
            <a:ext cx="8229600" cy="99757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173038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разделе «Разное» найти пункт «Доступ к источникам данных за пределами домена», выбрать «Предлагать» и нажать «ОК» </a:t>
            </a:r>
          </a:p>
        </p:txBody>
      </p:sp>
      <p:pic>
        <p:nvPicPr>
          <p:cNvPr id="16" name="Picture 1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2343497"/>
            <a:ext cx="4536504" cy="4397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Содержимое 12"/>
          <p:cNvSpPr txBox="1">
            <a:spLocks/>
          </p:cNvSpPr>
          <p:nvPr/>
        </p:nvSpPr>
        <p:spPr>
          <a:xfrm>
            <a:off x="323528" y="1412776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173038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появлении сообщения «Внимание» нажать «Да»</a:t>
            </a:r>
            <a:endParaRPr kumimoji="0" lang="ru-RU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173038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411760" y="1810519"/>
            <a:ext cx="4671814" cy="1546473"/>
            <a:chOff x="2852514" y="1844824"/>
            <a:chExt cx="4671814" cy="1546473"/>
          </a:xfrm>
        </p:grpSpPr>
        <p:pic>
          <p:nvPicPr>
            <p:cNvPr id="19" name="Picture 1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852514" y="2276872"/>
              <a:ext cx="4095750" cy="1114425"/>
            </a:xfrm>
            <a:prstGeom prst="rect">
              <a:avLst/>
            </a:prstGeom>
            <a:noFill/>
          </p:spPr>
        </p:pic>
        <p:cxnSp>
          <p:nvCxnSpPr>
            <p:cNvPr id="20" name="Straight Arrow Connector 6"/>
            <p:cNvCxnSpPr/>
            <p:nvPr/>
          </p:nvCxnSpPr>
          <p:spPr>
            <a:xfrm flipH="1">
              <a:off x="4572000" y="1844824"/>
              <a:ext cx="2952328" cy="1152128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Содержимое 13"/>
          <p:cNvSpPr txBox="1">
            <a:spLocks/>
          </p:cNvSpPr>
          <p:nvPr/>
        </p:nvSpPr>
        <p:spPr>
          <a:xfrm>
            <a:off x="457200" y="1351309"/>
            <a:ext cx="8229600" cy="1213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173038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разделе «Разное» найти пункт «Использование элементов ActiveX, не помеченных как безопасные», выбрать «Предлагать» и нажать «ОК» 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2" name="Picture 2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784" y="2420888"/>
            <a:ext cx="4178200" cy="4278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Содержимое 12"/>
          <p:cNvSpPr txBox="1">
            <a:spLocks/>
          </p:cNvSpPr>
          <p:nvPr/>
        </p:nvSpPr>
        <p:spPr>
          <a:xfrm>
            <a:off x="457200" y="1340768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173038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 появлении сообщения «Внимание» нажать «Да»</a:t>
            </a:r>
            <a:endParaRPr kumimoji="0" lang="ru-RU" sz="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0" marR="0" lvl="0" indent="173038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2564482" y="1666503"/>
            <a:ext cx="4671814" cy="1546473"/>
            <a:chOff x="2852514" y="1844824"/>
            <a:chExt cx="4671814" cy="1546473"/>
          </a:xfrm>
        </p:grpSpPr>
        <p:pic>
          <p:nvPicPr>
            <p:cNvPr id="25" name="Picture 1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852514" y="2276872"/>
              <a:ext cx="4095750" cy="1114425"/>
            </a:xfrm>
            <a:prstGeom prst="rect">
              <a:avLst/>
            </a:prstGeom>
            <a:noFill/>
          </p:spPr>
        </p:pic>
        <p:cxnSp>
          <p:nvCxnSpPr>
            <p:cNvPr id="26" name="Straight Arrow Connector 6"/>
            <p:cNvCxnSpPr/>
            <p:nvPr/>
          </p:nvCxnSpPr>
          <p:spPr>
            <a:xfrm flipH="1">
              <a:off x="4572000" y="1844824"/>
              <a:ext cx="2952328" cy="1152128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Прямоугольник 27"/>
          <p:cNvSpPr/>
          <p:nvPr/>
        </p:nvSpPr>
        <p:spPr>
          <a:xfrm>
            <a:off x="1619672" y="5127575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Нажать «ОК» </a:t>
            </a:r>
          </a:p>
        </p:txBody>
      </p:sp>
      <p:grpSp>
        <p:nvGrpSpPr>
          <p:cNvPr id="29" name="Группа 28"/>
          <p:cNvGrpSpPr/>
          <p:nvPr/>
        </p:nvGrpSpPr>
        <p:grpSpPr>
          <a:xfrm>
            <a:off x="3491880" y="2276872"/>
            <a:ext cx="4345285" cy="3331117"/>
            <a:chOff x="3491880" y="2276872"/>
            <a:chExt cx="4345285" cy="3331117"/>
          </a:xfrm>
        </p:grpSpPr>
        <p:pic>
          <p:nvPicPr>
            <p:cNvPr id="30" name="Picture 19"/>
            <p:cNvPicPr/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932040" y="2276872"/>
              <a:ext cx="2905125" cy="33311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31" name="Straight Arrow Connector 6"/>
            <p:cNvCxnSpPr/>
            <p:nvPr/>
          </p:nvCxnSpPr>
          <p:spPr>
            <a:xfrm flipV="1">
              <a:off x="3491880" y="5445222"/>
              <a:ext cx="2592288" cy="2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3" grpId="0"/>
      <p:bldP spid="13" grpId="1"/>
      <p:bldP spid="17" grpId="0"/>
      <p:bldP spid="17" grpId="1"/>
      <p:bldP spid="21" grpId="0"/>
      <p:bldP spid="21" grpId="1"/>
      <p:bldP spid="23" grpId="0"/>
      <p:bldP spid="23" grpId="1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Подготовка к работе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 (</a:t>
            </a: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1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)</a:t>
            </a:r>
            <a:endParaRPr lang="ru-RU" sz="2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676456" y="6565900"/>
            <a:ext cx="467544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8</a:t>
            </a:fld>
            <a:endParaRPr lang="ru-RU" altLang="en-US" sz="1400" dirty="0"/>
          </a:p>
        </p:txBody>
      </p:sp>
      <p:pic>
        <p:nvPicPr>
          <p:cNvPr id="14" name="Содержимое 6" descr="1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475656" y="1639341"/>
            <a:ext cx="6052336" cy="4525963"/>
          </a:xfrm>
        </p:spPr>
      </p:pic>
      <p:grpSp>
        <p:nvGrpSpPr>
          <p:cNvPr id="3" name="Группа 23"/>
          <p:cNvGrpSpPr/>
          <p:nvPr/>
        </p:nvGrpSpPr>
        <p:grpSpPr>
          <a:xfrm>
            <a:off x="1771098" y="3287834"/>
            <a:ext cx="5720170" cy="717230"/>
            <a:chOff x="1771098" y="3284984"/>
            <a:chExt cx="5720170" cy="717230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1771098" y="3284984"/>
              <a:ext cx="928694" cy="21431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347864" y="3645024"/>
              <a:ext cx="4143404" cy="35719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Скругленный прямоугольник 16"/>
          <p:cNvSpPr/>
          <p:nvPr/>
        </p:nvSpPr>
        <p:spPr>
          <a:xfrm>
            <a:off x="428596" y="4941168"/>
            <a:ext cx="8358246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Перед началом работы с файлом-шаблоном БД организаций необходимо создать папку с адресом «</a:t>
            </a:r>
            <a:r>
              <a:rPr lang="en-US" dirty="0" smtClean="0"/>
              <a:t>D:\GVPK</a:t>
            </a:r>
            <a:r>
              <a:rPr lang="ru-RU" dirty="0" smtClean="0"/>
              <a:t>». Для этого в Проводнике в левой части</a:t>
            </a:r>
            <a:r>
              <a:rPr lang="en-US" dirty="0" smtClean="0"/>
              <a:t> </a:t>
            </a:r>
            <a:r>
              <a:rPr lang="ru-RU" dirty="0" smtClean="0"/>
              <a:t>нажатием левой кнопки мыши следует выбрать диск </a:t>
            </a:r>
            <a:r>
              <a:rPr lang="en-US" dirty="0" smtClean="0"/>
              <a:t>D</a:t>
            </a:r>
            <a:r>
              <a:rPr lang="ru-RU" dirty="0" smtClean="0"/>
              <a:t>, после чего в правой части нажатием правой кнопки мыши вызвать контекстное меню, где выбрать Создать -</a:t>
            </a:r>
            <a:r>
              <a:rPr lang="en-US" dirty="0" smtClean="0"/>
              <a:t>&gt; </a:t>
            </a:r>
            <a:r>
              <a:rPr lang="ru-RU" dirty="0" smtClean="0"/>
              <a:t>Папку. Наименование папки – </a:t>
            </a:r>
            <a:r>
              <a:rPr lang="en-US" dirty="0" smtClean="0"/>
              <a:t>GVPK</a:t>
            </a:r>
            <a:r>
              <a:rPr lang="ru-RU" dirty="0" smtClean="0"/>
              <a:t>– обязательно, т.к. это необходимо для корректной работы файлов-шаблонов.</a:t>
            </a:r>
            <a:endParaRPr lang="ru-RU" dirty="0"/>
          </a:p>
        </p:txBody>
      </p:sp>
      <p:grpSp>
        <p:nvGrpSpPr>
          <p:cNvPr id="6" name="Группа 27"/>
          <p:cNvGrpSpPr/>
          <p:nvPr/>
        </p:nvGrpSpPr>
        <p:grpSpPr>
          <a:xfrm>
            <a:off x="539552" y="1378818"/>
            <a:ext cx="8048625" cy="3562350"/>
            <a:chOff x="555823" y="1340768"/>
            <a:chExt cx="8048625" cy="3562350"/>
          </a:xfrm>
        </p:grpSpPr>
        <p:grpSp>
          <p:nvGrpSpPr>
            <p:cNvPr id="7" name="Группа 22"/>
            <p:cNvGrpSpPr/>
            <p:nvPr/>
          </p:nvGrpSpPr>
          <p:grpSpPr>
            <a:xfrm>
              <a:off x="555823" y="1340768"/>
              <a:ext cx="8048625" cy="3562350"/>
              <a:chOff x="555823" y="1484784"/>
              <a:chExt cx="8048625" cy="3562350"/>
            </a:xfrm>
          </p:grpSpPr>
          <p:pic>
            <p:nvPicPr>
              <p:cNvPr id="13" name="Picture 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55823" y="1484784"/>
                <a:ext cx="8048625" cy="3562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" name="Прямоугольник 21"/>
              <p:cNvSpPr/>
              <p:nvPr/>
            </p:nvSpPr>
            <p:spPr>
              <a:xfrm>
                <a:off x="2915816" y="3068960"/>
                <a:ext cx="792088" cy="216024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7" name="Прямоугольник 26"/>
            <p:cNvSpPr/>
            <p:nvPr/>
          </p:nvSpPr>
          <p:spPr>
            <a:xfrm>
              <a:off x="971600" y="3429000"/>
              <a:ext cx="936104" cy="28803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Скругленный прямоугольник 18"/>
          <p:cNvSpPr/>
          <p:nvPr/>
        </p:nvSpPr>
        <p:spPr>
          <a:xfrm>
            <a:off x="428596" y="4941168"/>
            <a:ext cx="8358246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Далее необходимо скопировать файл-шаблон БД организаций в созданную папку и двойным нажатием левой кнопки мыши открыть его.</a:t>
            </a:r>
            <a:endParaRPr lang="ru-RU" dirty="0"/>
          </a:p>
        </p:txBody>
      </p:sp>
      <p:grpSp>
        <p:nvGrpSpPr>
          <p:cNvPr id="8" name="Группа 25"/>
          <p:cNvGrpSpPr/>
          <p:nvPr/>
        </p:nvGrpSpPr>
        <p:grpSpPr>
          <a:xfrm>
            <a:off x="547688" y="1340768"/>
            <a:ext cx="8048625" cy="3562350"/>
            <a:chOff x="547688" y="1268760"/>
            <a:chExt cx="8048625" cy="3562350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547688" y="1268760"/>
              <a:ext cx="8048625" cy="3562350"/>
              <a:chOff x="547688" y="404664"/>
              <a:chExt cx="8048625" cy="3562350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2928926" y="2636912"/>
                <a:ext cx="1571066" cy="36004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8" name="Picture 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547688" y="404664"/>
                <a:ext cx="8048625" cy="3562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5" name="Прямоугольник 24"/>
            <p:cNvSpPr/>
            <p:nvPr/>
          </p:nvSpPr>
          <p:spPr>
            <a:xfrm>
              <a:off x="2928926" y="2492896"/>
              <a:ext cx="1571066" cy="3600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1115616" y="3933056"/>
            <a:ext cx="504056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Straight Arrow Connector 6"/>
          <p:cNvCxnSpPr>
            <a:stCxn id="26" idx="3"/>
          </p:cNvCxnSpPr>
          <p:nvPr/>
        </p:nvCxnSpPr>
        <p:spPr>
          <a:xfrm flipV="1">
            <a:off x="1619672" y="2924944"/>
            <a:ext cx="1296144" cy="111612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71538" y="107999"/>
            <a:ext cx="594873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ВЕДЕНИЕ БД ОРГАНИЗАЦИЙ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107999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1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Подготовка к работе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 (</a:t>
            </a: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2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)</a:t>
            </a:r>
            <a:endParaRPr lang="ru-RU" sz="2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12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676456" y="6565900"/>
            <a:ext cx="467544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9</a:t>
            </a:fld>
            <a:endParaRPr lang="ru-RU" altLang="en-US" sz="1400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312650"/>
            <a:ext cx="842962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Скругленный прямоугольник 13"/>
          <p:cNvSpPr/>
          <p:nvPr/>
        </p:nvSpPr>
        <p:spPr>
          <a:xfrm>
            <a:off x="357158" y="5313178"/>
            <a:ext cx="8429684" cy="12121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Если при открытии файла появится данное сообщение, то  для продолжения работы с файлом необходимо нажать кнопку «Попытка подключения»</a:t>
            </a:r>
            <a:r>
              <a:rPr lang="en-US" dirty="0" smtClean="0"/>
              <a:t>.</a:t>
            </a:r>
          </a:p>
          <a:p>
            <a:pPr algn="ctr"/>
            <a:r>
              <a:rPr lang="ru-RU" b="1" u="sng" dirty="0" smtClean="0"/>
              <a:t>Внимание! Это сообщение всегда выдается на ПЭВМ, не подключенных к локальной вычислительной сети либо </a:t>
            </a:r>
            <a:r>
              <a:rPr lang="en-US" b="1" u="sng" dirty="0" smtClean="0"/>
              <a:t>Internet</a:t>
            </a:r>
            <a:endParaRPr lang="ru-RU" b="1" u="sng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156176" y="3933056"/>
            <a:ext cx="1571066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Straight Arrow Connector 6"/>
          <p:cNvCxnSpPr/>
          <p:nvPr/>
        </p:nvCxnSpPr>
        <p:spPr>
          <a:xfrm flipV="1">
            <a:off x="6948264" y="4293096"/>
            <a:ext cx="0" cy="100184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</TotalTime>
  <Words>3025</Words>
  <Application>Microsoft Office PowerPoint</Application>
  <PresentationFormat>Экран (4:3)</PresentationFormat>
  <Paragraphs>312</Paragraphs>
  <Slides>38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Office Theme</vt:lpstr>
      <vt:lpstr>ВЕДЕНИЕ  БАЗЫ ДАННЫХ ОРГАНИЗАЦИЙ  ВО ВНУТРИФИРМЕННЫХ СИСТЕМАХ ЭКСПОРТНОГО КОНТРОЛЯ РЕСПУБЛИКИ БЕЛАРУСЬ</vt:lpstr>
      <vt:lpstr>Общие положения (1)</vt:lpstr>
      <vt:lpstr>Общие положения (2)</vt:lpstr>
      <vt:lpstr>Общие положения (3)</vt:lpstr>
      <vt:lpstr>Настройки безопасности ОС (1)</vt:lpstr>
      <vt:lpstr>Настройки безопасности ОС (2)</vt:lpstr>
      <vt:lpstr>Настройки безопасности ОС (3)</vt:lpstr>
      <vt:lpstr>Подготовка к работе (1)</vt:lpstr>
      <vt:lpstr>Подготовка к работе (2)</vt:lpstr>
      <vt:lpstr>Подготовка к работе (3)</vt:lpstr>
      <vt:lpstr>Общие рекомендации (1)</vt:lpstr>
      <vt:lpstr>Общие рекомендации (2)</vt:lpstr>
      <vt:lpstr>Общие рекомендации (2)</vt:lpstr>
      <vt:lpstr>Слайд 14</vt:lpstr>
      <vt:lpstr>Ввод страны регистрации организации</vt:lpstr>
      <vt:lpstr>Ввод наименования организации</vt:lpstr>
      <vt:lpstr>Ввод даты регистрации организации</vt:lpstr>
      <vt:lpstr>Ввод кода государственной регистрации организации</vt:lpstr>
      <vt:lpstr>Ввод кода налоговой регистрации организации</vt:lpstr>
      <vt:lpstr>Ввод адреса организации (область)</vt:lpstr>
      <vt:lpstr>Ввод адреса организации (район)</vt:lpstr>
      <vt:lpstr>Ввод адреса организации</vt:lpstr>
      <vt:lpstr>Завершение ввода организации (сохранение)</vt:lpstr>
      <vt:lpstr>Редактирование параметров организаций, ввод новых организаций, удаление организаций</vt:lpstr>
      <vt:lpstr>Завершение работы</vt:lpstr>
      <vt:lpstr>Смена версии файла-шаблона (1)</vt:lpstr>
      <vt:lpstr>Смена версии файла-шаблона (2)</vt:lpstr>
      <vt:lpstr>Смена версии файла-шаблона (3)</vt:lpstr>
      <vt:lpstr>Смена версии файла-шаблона (4)</vt:lpstr>
      <vt:lpstr>Порядок взаимодействия ВФСЭК с ОЭКЛ  в части предоставления параметров организаций</vt:lpstr>
      <vt:lpstr>Слайд 31</vt:lpstr>
      <vt:lpstr>Классификаторы</vt:lpstr>
      <vt:lpstr>Интерфейс Windows XP</vt:lpstr>
      <vt:lpstr>Рекомендации по вводу телефонного номера организации</vt:lpstr>
      <vt:lpstr>Протокол импорта организаций из  файла organization.xml</vt:lpstr>
      <vt:lpstr>Сайт Госкомвоенпрома</vt:lpstr>
      <vt:lpstr>Справочные сайты</vt:lpstr>
      <vt:lpstr>Термины и определения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Ведение БД организаций во ВФСЭК</dc:title>
  <dc:subject>СИМО НСЭК РБ</dc:subject>
  <dc:creator>Шмидов И.Ю.</dc:creator>
  <dc:description>Учебно-методический материал для сотрудников внутрифирменных систем ЭК РБ</dc:description>
  <cp:lastModifiedBy>Шмидов</cp:lastModifiedBy>
  <cp:revision>229</cp:revision>
  <dcterms:created xsi:type="dcterms:W3CDTF">2012-04-16T11:20:33Z</dcterms:created>
  <dcterms:modified xsi:type="dcterms:W3CDTF">2013-09-23T05:49:27Z</dcterms:modified>
  <cp:contentStatus/>
</cp:coreProperties>
</file>